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3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4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9" r:id="rId1"/>
  </p:sldMasterIdLst>
  <p:notesMasterIdLst>
    <p:notesMasterId r:id="rId13"/>
  </p:notesMasterIdLst>
  <p:handoutMasterIdLst>
    <p:handoutMasterId r:id="rId14"/>
  </p:handoutMasterIdLst>
  <p:sldIdLst>
    <p:sldId id="765" r:id="rId2"/>
    <p:sldId id="991" r:id="rId3"/>
    <p:sldId id="1005" r:id="rId4"/>
    <p:sldId id="990" r:id="rId5"/>
    <p:sldId id="993" r:id="rId6"/>
    <p:sldId id="1000" r:id="rId7"/>
    <p:sldId id="996" r:id="rId8"/>
    <p:sldId id="998" r:id="rId9"/>
    <p:sldId id="994" r:id="rId10"/>
    <p:sldId id="1001" r:id="rId11"/>
    <p:sldId id="836" r:id="rId12"/>
  </p:sldIdLst>
  <p:sldSz cx="9144000" cy="6858000" type="screen4x3"/>
  <p:notesSz cx="6810375" cy="99425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EAD5"/>
    <a:srgbClr val="082FAC"/>
    <a:srgbClr val="0000FF"/>
    <a:srgbClr val="EDFCFD"/>
    <a:srgbClr val="0099FF"/>
    <a:srgbClr val="00B050"/>
    <a:srgbClr val="DCEFF0"/>
    <a:srgbClr val="BBE0E3"/>
    <a:srgbClr val="EDEFE5"/>
    <a:srgbClr val="FFF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98" autoAdjust="0"/>
    <p:restoredTop sz="99868" autoAdjust="0"/>
  </p:normalViewPr>
  <p:slideViewPr>
    <p:cSldViewPr>
      <p:cViewPr varScale="1">
        <p:scale>
          <a:sx n="116" d="100"/>
          <a:sy n="116" d="100"/>
        </p:scale>
        <p:origin x="348" y="834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04" y="-96"/>
      </p:cViewPr>
      <p:guideLst>
        <p:guide orient="horz" pos="3133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3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4.xlsx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5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69514092854693E-2"/>
          <c:y val="0.18463108952785051"/>
          <c:w val="0.83887937174158367"/>
          <c:h val="0.6640771452770367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категории риска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bg2"/>
              </a:solidFill>
              <a:ln w="25400">
                <a:solidFill>
                  <a:schemeClr val="tx2">
                    <a:lumMod val="50000"/>
                    <a:lumOff val="50000"/>
                  </a:schemeClr>
                </a:solidFill>
              </a:ln>
              <a:effectLst/>
              <a:sp3d contourW="25400">
                <a:contourClr>
                  <a:schemeClr val="tx2">
                    <a:lumMod val="50000"/>
                    <a:lumOff val="50000"/>
                  </a:schemeClr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3"/>
              <c:layout>
                <c:manualLayout>
                  <c:x val="8.9367887753079675E-2"/>
                  <c:y val="-0.2718259743890650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Высокая</c:v>
                </c:pt>
                <c:pt idx="1">
                  <c:v>Значительная</c:v>
                </c:pt>
                <c:pt idx="2">
                  <c:v>Средняя</c:v>
                </c:pt>
                <c:pt idx="3">
                  <c:v>Умеренная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185</c:v>
                </c:pt>
                <c:pt idx="1">
                  <c:v>231</c:v>
                </c:pt>
                <c:pt idx="2">
                  <c:v>412</c:v>
                </c:pt>
                <c:pt idx="3">
                  <c:v>4491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673152245958422"/>
          <c:y val="0.89414092005304968"/>
          <c:w val="0.66226210417598286"/>
          <c:h val="6.78541273191867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ru-RU" sz="2000" b="1" i="0" u="none" strike="noStrike" kern="1200" spc="0" baseline="0" dirty="0" smtClean="0">
                <a:solidFill>
                  <a:schemeClr val="accent6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defRPr>
            </a:pPr>
            <a:r>
              <a:rPr lang="ru-RU" sz="2000" b="1" i="0" u="none" strike="noStrike" kern="1200" spc="0" baseline="0" dirty="0" smtClean="0">
                <a:solidFill>
                  <a:schemeClr val="accent6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Плановые проверки</a:t>
            </a:r>
            <a:endParaRPr lang="ru-RU" sz="2000" b="1" i="0" u="none" strike="noStrike" kern="1200" spc="0" baseline="0" dirty="0">
              <a:solidFill>
                <a:schemeClr val="accent6"/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ru-RU" sz="2000" b="1" i="0" u="none" strike="noStrike" kern="1200" spc="0" baseline="0" dirty="0" smtClean="0">
              <a:solidFill>
                <a:schemeClr val="accent6"/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 w="9525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832410806390891"/>
          <c:y val="0.19017649085328292"/>
          <c:w val="0.68861539745926614"/>
          <c:h val="0.7536894048809391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-1.178092548015607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96342883116035"/>
                      <c:h val="0.1150422857499264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плановые проверки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AB-4E24-97EB-0333B8DDC12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805547158582809E-2"/>
                  <c:y val="-2.9881048893478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784065452420375"/>
                      <c:h val="0.1150422857499264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плановые проверки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5AB-4E24-97EB-0333B8DDC1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3511696"/>
        <c:axId val="283517184"/>
        <c:axId val="0"/>
      </c:bar3DChart>
      <c:catAx>
        <c:axId val="2835116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3517184"/>
        <c:crosses val="autoZero"/>
        <c:auto val="1"/>
        <c:lblAlgn val="ctr"/>
        <c:lblOffset val="100"/>
        <c:noMultiLvlLbl val="0"/>
      </c:catAx>
      <c:valAx>
        <c:axId val="283517184"/>
        <c:scaling>
          <c:orientation val="minMax"/>
          <c:max val="40"/>
          <c:min val="0"/>
        </c:scaling>
        <c:delete val="0"/>
        <c:axPos val="l"/>
        <c:majorGridlines>
          <c:spPr>
            <a:ln w="127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ru-RU"/>
          </a:p>
        </c:txPr>
        <c:crossAx val="283511696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1702356602522175E-2"/>
          <c:y val="0.85432578198382003"/>
          <c:w val="0.52884739363749789"/>
          <c:h val="6.33194752240004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ru-RU" sz="1600" b="1" i="0" u="none" strike="noStrike" kern="1200" spc="0" baseline="0" dirty="0" smtClean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600" b="1" i="0" u="none" strike="noStrike" kern="1200" spc="0" baseline="0" dirty="0" smtClean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Административные наказания</a:t>
            </a:r>
            <a:endParaRPr lang="ru-RU" sz="1600" b="1" i="0" u="none" strike="noStrike" kern="1200" spc="0" baseline="0" dirty="0">
              <a:solidFill>
                <a:schemeClr val="accent6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3021124433467502"/>
          <c:y val="1.9119696072106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ru-RU" sz="1600" b="1" i="0" u="none" strike="noStrike" kern="1200" spc="0" baseline="0" dirty="0" smtClean="0">
              <a:solidFill>
                <a:schemeClr val="accent6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 w="9525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832394691188158"/>
          <c:y val="0.18698987484126514"/>
          <c:w val="0.68861539745926614"/>
          <c:h val="0.7536894048809391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-1.178092548015607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96342883116035"/>
                      <c:h val="0.1150422857499264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Административ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AB-4E24-97EB-0333B8DDC12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805547158582809E-2"/>
                  <c:y val="-2.9881048893478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784065452420375"/>
                      <c:h val="0.1150422857499264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Административ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5AB-4E24-97EB-0333B8DDC1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4306496"/>
        <c:axId val="284307280"/>
        <c:axId val="0"/>
      </c:bar3DChart>
      <c:catAx>
        <c:axId val="2843064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4307280"/>
        <c:crosses val="autoZero"/>
        <c:auto val="1"/>
        <c:lblAlgn val="ctr"/>
        <c:lblOffset val="100"/>
        <c:noMultiLvlLbl val="0"/>
      </c:catAx>
      <c:valAx>
        <c:axId val="284307280"/>
        <c:scaling>
          <c:orientation val="minMax"/>
          <c:max val="250"/>
          <c:min val="0"/>
        </c:scaling>
        <c:delete val="0"/>
        <c:axPos val="l"/>
        <c:majorGridlines>
          <c:spPr>
            <a:ln w="127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ru-RU"/>
          </a:p>
        </c:txPr>
        <c:crossAx val="284306496"/>
        <c:crosses val="autoZero"/>
        <c:crossBetween val="between"/>
        <c:majorUnit val="100"/>
        <c:min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1702356602522175E-2"/>
          <c:y val="0.85432578198382003"/>
          <c:w val="0.52884739363749789"/>
          <c:h val="6.33194752240004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ru-RU" sz="1600" b="1" i="0" u="none" strike="noStrike" kern="1200" spc="0" baseline="0" dirty="0" smtClean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600" b="1" i="0" u="none" strike="noStrike" kern="1200" spc="0" baseline="0" dirty="0" smtClean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Выявлено нарушений</a:t>
            </a:r>
            <a:endParaRPr lang="ru-RU" sz="1600" b="1" i="0" u="none" strike="noStrike" kern="1200" spc="0" baseline="0" dirty="0">
              <a:solidFill>
                <a:schemeClr val="accent6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3021124433467502"/>
          <c:y val="1.9119696072106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ru-RU" sz="1600" b="1" i="0" u="none" strike="noStrike" kern="1200" spc="0" baseline="0" dirty="0" smtClean="0">
              <a:solidFill>
                <a:schemeClr val="accent6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 w="9525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832394691188158"/>
          <c:y val="0.18698987484126514"/>
          <c:w val="0.68861539745926614"/>
          <c:h val="0.7536894048809391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-1.178092548015607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96342883116035"/>
                      <c:h val="0.1150422857499264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Выявлено нарушений</c:v>
                </c:pt>
              </c:strCache>
            </c:strRef>
          </c:cat>
          <c:val>
            <c:numRef>
              <c:f>Лист1!$B$2</c:f>
              <c:numCache>
                <c:formatCode>_-* #,##0\ _₽_-;\-* #,##0\ _₽_-;_-* "-"??\ _₽_-;_-@_-</c:formatCode>
                <c:ptCount val="1"/>
                <c:pt idx="0">
                  <c:v>10379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AB-4E24-97EB-0333B8DDC12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10372264679206802"/>
                  <c:y val="-2.98810126904079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567485379117418"/>
                      <c:h val="0.11504235815606839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Выявлено нарушений</c:v>
                </c:pt>
              </c:strCache>
            </c:strRef>
          </c:cat>
          <c:val>
            <c:numRef>
              <c:f>Лист1!$C$2</c:f>
              <c:numCache>
                <c:formatCode>_-* #,##0\ _₽_-;\-* #,##0\ _₽_-;_-* "-"??\ _₽_-;_-@_-</c:formatCode>
                <c:ptCount val="1"/>
                <c:pt idx="0">
                  <c:v>13789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5AB-4E24-97EB-0333B8DDC1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3009472"/>
        <c:axId val="283011040"/>
        <c:axId val="0"/>
      </c:bar3DChart>
      <c:catAx>
        <c:axId val="2830094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3011040"/>
        <c:crosses val="autoZero"/>
        <c:auto val="1"/>
        <c:lblAlgn val="ctr"/>
        <c:lblOffset val="100"/>
        <c:noMultiLvlLbl val="0"/>
      </c:catAx>
      <c:valAx>
        <c:axId val="283011040"/>
        <c:scaling>
          <c:orientation val="minMax"/>
          <c:max val="14000"/>
          <c:min val="0"/>
        </c:scaling>
        <c:delete val="0"/>
        <c:axPos val="l"/>
        <c:majorGridlines>
          <c:spPr>
            <a:ln w="127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</a:ln>
            <a:effectLst/>
          </c:spPr>
        </c:majorGridlines>
        <c:numFmt formatCode="_-* #,##0\ _₽_-;\-* #,##0\ _₽_-;_-* &quot;-&quot;??\ _₽_-;_-@_-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ru-RU"/>
          </a:p>
        </c:txPr>
        <c:crossAx val="283009472"/>
        <c:crosses val="autoZero"/>
        <c:crossBetween val="between"/>
        <c:majorUnit val="1000"/>
        <c:min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1702356602522175E-2"/>
          <c:y val="0.85432578198382003"/>
          <c:w val="0.52884739363749789"/>
          <c:h val="6.33194752240004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ru-RU" sz="1600" b="1" i="0" u="none" strike="noStrike" kern="1200" spc="0" baseline="0" dirty="0" smtClean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600" b="1" i="0" u="none" strike="noStrike" kern="1200" spc="0" baseline="0" dirty="0" smtClean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Предупреждения</a:t>
            </a:r>
            <a:endParaRPr lang="ru-RU" sz="1600" b="1" i="0" u="none" strike="noStrike" kern="1200" spc="0" baseline="0" dirty="0">
              <a:solidFill>
                <a:schemeClr val="accent6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3021124433467502"/>
          <c:y val="1.9119696072106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ru-RU" sz="1600" b="1" i="0" u="none" strike="noStrike" kern="1200" spc="0" baseline="0" dirty="0" smtClean="0">
              <a:solidFill>
                <a:schemeClr val="accent6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 w="9525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832394691188158"/>
          <c:y val="0.18698987484126514"/>
          <c:w val="0.68861539745926614"/>
          <c:h val="0.7536894048809391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-1.178092548015607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96342883116035"/>
                      <c:h val="0.1150422857499264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Предупрежедния 39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AB-4E24-97EB-0333B8DDC12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805547158582809E-2"/>
                  <c:y val="-2.9881048893478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784065452420375"/>
                      <c:h val="0.1150422857499264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Предупрежедния 39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5AB-4E24-97EB-0333B8DDC1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3012216"/>
        <c:axId val="283009080"/>
        <c:axId val="0"/>
      </c:bar3DChart>
      <c:catAx>
        <c:axId val="2830122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3009080"/>
        <c:crosses val="autoZero"/>
        <c:auto val="1"/>
        <c:lblAlgn val="ctr"/>
        <c:lblOffset val="100"/>
        <c:noMultiLvlLbl val="0"/>
      </c:catAx>
      <c:valAx>
        <c:axId val="283009080"/>
        <c:scaling>
          <c:orientation val="minMax"/>
          <c:max val="80"/>
          <c:min val="0"/>
        </c:scaling>
        <c:delete val="0"/>
        <c:axPos val="l"/>
        <c:majorGridlines>
          <c:spPr>
            <a:ln w="127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ru-RU"/>
          </a:p>
        </c:txPr>
        <c:crossAx val="283012216"/>
        <c:crosses val="autoZero"/>
        <c:crossBetween val="between"/>
        <c:majorUnit val="10"/>
        <c:min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1702356602522175E-2"/>
          <c:y val="0.85432578198382003"/>
          <c:w val="0.52884739363749789"/>
          <c:h val="6.33194752240004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 w="9525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832394691188158"/>
          <c:y val="0.18698987484126514"/>
          <c:w val="0.68861539745926614"/>
          <c:h val="0.7536894048809391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-1.178092548015607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96342883116035"/>
                      <c:h val="0.1150422857499264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1"/>
                <c:pt idx="0">
                  <c:v>Административ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100</c:v>
                </c:pt>
                <c:pt idx="1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AB-4E24-97EB-0333B8DDC12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7207797017262571E-2"/>
                  <c:y val="-4.01052459549583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5300257643330638E-2"/>
                      <c:h val="9.4593756893356459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2.8555028277281361E-2"/>
                  <c:y val="-5.62336874002727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1"/>
                <c:pt idx="0">
                  <c:v>Административ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29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5AB-4E24-97EB-0333B8DDC1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3010648"/>
        <c:axId val="284087208"/>
        <c:axId val="0"/>
      </c:bar3DChart>
      <c:catAx>
        <c:axId val="2830106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4087208"/>
        <c:crosses val="autoZero"/>
        <c:auto val="1"/>
        <c:lblAlgn val="ctr"/>
        <c:lblOffset val="100"/>
        <c:noMultiLvlLbl val="0"/>
      </c:catAx>
      <c:valAx>
        <c:axId val="284087208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ru-RU"/>
          </a:p>
        </c:txPr>
        <c:crossAx val="283010648"/>
        <c:crosses val="autoZero"/>
        <c:crossBetween val="between"/>
        <c:majorUnit val="10"/>
        <c:min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486866538638566"/>
          <c:y val="0.93668043435332649"/>
          <c:w val="0.52884739363749789"/>
          <c:h val="6.33194752240004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 w="9525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801515726436644"/>
          <c:y val="7.8644930432659674E-2"/>
          <c:w val="0.87198484273563359"/>
          <c:h val="0.862034330643779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-1.178092548015607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96342883116035"/>
                      <c:h val="0.1150422857499264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3.0424055606045171E-2"/>
                  <c:y val="-4.78679329087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Заявлений</c:v>
                </c:pt>
                <c:pt idx="1">
                  <c:v>отказов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827</c:v>
                </c:pt>
                <c:pt idx="1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AB-4E24-97EB-0333B8DDC12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6178972790107441E-2"/>
                  <c:y val="-5.50746735392501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058750578725301"/>
                      <c:h val="6.4655036458383955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4.0031652113217332E-2"/>
                  <c:y val="-3.02323786791903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Заявлений</c:v>
                </c:pt>
                <c:pt idx="1">
                  <c:v>отказов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475</c:v>
                </c:pt>
                <c:pt idx="1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5AB-4E24-97EB-0333B8DDC1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4086032"/>
        <c:axId val="284086424"/>
        <c:axId val="0"/>
      </c:bar3DChart>
      <c:catAx>
        <c:axId val="284086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4086424"/>
        <c:crosses val="autoZero"/>
        <c:auto val="1"/>
        <c:lblAlgn val="ctr"/>
        <c:lblOffset val="100"/>
        <c:noMultiLvlLbl val="0"/>
      </c:catAx>
      <c:valAx>
        <c:axId val="284086424"/>
        <c:scaling>
          <c:orientation val="minMax"/>
          <c:max val="830"/>
          <c:min val="0"/>
        </c:scaling>
        <c:delete val="0"/>
        <c:axPos val="l"/>
        <c:majorGridlines>
          <c:spPr>
            <a:ln w="127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ru-RU"/>
          </a:p>
        </c:txPr>
        <c:crossAx val="284086032"/>
        <c:crosses val="autoZero"/>
        <c:crossBetween val="between"/>
        <c:majorUnit val="100"/>
        <c:min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4684334801033906E-2"/>
          <c:y val="0.92045874680835182"/>
          <c:w val="0.52884739363749789"/>
          <c:h val="6.33194752240004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80158777532382"/>
          <c:y val="0.17761360870343834"/>
          <c:w val="0.87161623689862799"/>
          <c:h val="0.429887227421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 тяжелым исходом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3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5B1-43C8-8FCA-C2CF9B1AB04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со смертельным исходом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4</c:v>
                </c:pt>
                <c:pt idx="1">
                  <c:v>2</c:v>
                </c:pt>
                <c:pt idx="2">
                  <c:v>1</c:v>
                </c:pt>
                <c:pt idx="3">
                  <c:v>5</c:v>
                </c:pt>
                <c:pt idx="4">
                  <c:v>3</c:v>
                </c:pt>
                <c:pt idx="5">
                  <c:v>4</c:v>
                </c:pt>
                <c:pt idx="6">
                  <c:v>2</c:v>
                </c:pt>
                <c:pt idx="7">
                  <c:v>3</c:v>
                </c:pt>
                <c:pt idx="8">
                  <c:v>1</c:v>
                </c:pt>
                <c:pt idx="9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5B1-43C8-8FCA-C2CF9B1AB0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4586240"/>
        <c:axId val="284589768"/>
      </c:barChart>
      <c:catAx>
        <c:axId val="284586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4589768"/>
        <c:crosses val="autoZero"/>
        <c:auto val="1"/>
        <c:lblAlgn val="ctr"/>
        <c:lblOffset val="100"/>
        <c:noMultiLvlLbl val="0"/>
      </c:catAx>
      <c:valAx>
        <c:axId val="284589768"/>
        <c:scaling>
          <c:orientation val="minMax"/>
          <c:max val="6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458624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3760375460720942E-2"/>
          <c:y val="0.74736418175758246"/>
          <c:w val="0.89887074274445788"/>
          <c:h val="7.54319432629062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80158777532382"/>
          <c:y val="0.17761360870343834"/>
          <c:w val="0.87161623689862799"/>
          <c:h val="0.429887227421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Аварии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5B1-43C8-8FCA-C2CF9B1AB0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4583104"/>
        <c:axId val="284583496"/>
      </c:barChart>
      <c:catAx>
        <c:axId val="284583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4583496"/>
        <c:crosses val="autoZero"/>
        <c:auto val="1"/>
        <c:lblAlgn val="ctr"/>
        <c:lblOffset val="100"/>
        <c:noMultiLvlLbl val="0"/>
      </c:catAx>
      <c:valAx>
        <c:axId val="284583496"/>
        <c:scaling>
          <c:orientation val="minMax"/>
          <c:max val="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458310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3760375460720942E-2"/>
          <c:y val="0.74736418175758246"/>
          <c:w val="0.89887074274445788"/>
          <c:h val="7.54319432629062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ru-RU" sz="1600" b="1" i="0" u="none" strike="noStrike" kern="1200" spc="0" baseline="0" dirty="0" smtClean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600" b="1" i="0" u="none" strike="noStrike" kern="1200" spc="0" baseline="0" dirty="0" smtClean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Объявлено предостережений</a:t>
            </a:r>
          </a:p>
          <a:p>
            <a:pPr algn="ctr" rtl="0">
              <a:defRPr lang="ru-RU" sz="1600" spc="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 sz="1600" b="1" i="0" u="none" strike="noStrike" kern="1200" spc="0" baseline="0" dirty="0">
              <a:solidFill>
                <a:schemeClr val="accent6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ru-RU" sz="1600" b="1" i="0" u="none" strike="noStrike" kern="1200" spc="0" baseline="0" dirty="0" smtClean="0">
              <a:solidFill>
                <a:schemeClr val="accent6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 w="9525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832410806390891"/>
          <c:y val="0.19017649085328292"/>
          <c:w val="0.68861539745926614"/>
          <c:h val="0.7536894048809391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-1.178092548015607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96342883116035"/>
                      <c:h val="0.1150422857499264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предостережения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AB-4E24-97EB-0333B8DDC12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805547158582809E-2"/>
                  <c:y val="-2.9881048893478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784065452420375"/>
                      <c:h val="0.1150422857499264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предостережения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5AB-4E24-97EB-0333B8DDC1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4306888"/>
        <c:axId val="284304144"/>
        <c:axId val="0"/>
      </c:bar3DChart>
      <c:catAx>
        <c:axId val="2843068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4304144"/>
        <c:crosses val="autoZero"/>
        <c:auto val="1"/>
        <c:lblAlgn val="ctr"/>
        <c:lblOffset val="100"/>
        <c:noMultiLvlLbl val="0"/>
      </c:catAx>
      <c:valAx>
        <c:axId val="284304144"/>
        <c:scaling>
          <c:orientation val="minMax"/>
          <c:max val="330"/>
          <c:min val="0"/>
        </c:scaling>
        <c:delete val="0"/>
        <c:axPos val="l"/>
        <c:majorGridlines>
          <c:spPr>
            <a:ln w="127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ru-RU"/>
          </a:p>
        </c:txPr>
        <c:crossAx val="284306888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1702356602522175E-2"/>
          <c:y val="0.85432578198382003"/>
          <c:w val="0.52884739363749789"/>
          <c:h val="6.33194752240004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ru-RU" sz="1600" b="1" i="0" u="none" strike="noStrike" kern="1200" spc="0" baseline="0" dirty="0" smtClean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600" b="1" i="0" u="none" strike="noStrike" kern="1200" spc="0" baseline="0" dirty="0" smtClean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Информирование</a:t>
            </a:r>
            <a:endParaRPr lang="ru-RU" sz="1600" b="1" i="0" u="none" strike="noStrike" kern="1200" spc="0" baseline="0" dirty="0">
              <a:solidFill>
                <a:schemeClr val="accent6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ru-RU" sz="1600" b="1" i="0" u="none" strike="noStrike" kern="1200" spc="0" baseline="0" dirty="0" smtClean="0">
              <a:solidFill>
                <a:schemeClr val="accent6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 w="9525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832410806390891"/>
          <c:y val="0.19017649085328292"/>
          <c:w val="0.68861539745926614"/>
          <c:h val="0.7536894048809391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-1.178092548015607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96342883116035"/>
                      <c:h val="0.1150422857499264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Информирование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10256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AB-4E24-97EB-0333B8DDC12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805547158582809E-2"/>
                  <c:y val="-2.9881048893478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784065452420375"/>
                      <c:h val="0.1150422857499264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Информирование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10505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5AB-4E24-97EB-0333B8DDC1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4304928"/>
        <c:axId val="284309240"/>
        <c:axId val="0"/>
      </c:bar3DChart>
      <c:catAx>
        <c:axId val="2843049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4309240"/>
        <c:crosses val="autoZero"/>
        <c:auto val="1"/>
        <c:lblAlgn val="ctr"/>
        <c:lblOffset val="100"/>
        <c:noMultiLvlLbl val="0"/>
      </c:catAx>
      <c:valAx>
        <c:axId val="284309240"/>
        <c:scaling>
          <c:orientation val="minMax"/>
          <c:max val="11000"/>
          <c:min val="0"/>
        </c:scaling>
        <c:delete val="0"/>
        <c:axPos val="l"/>
        <c:majorGridlines>
          <c:spPr>
            <a:ln w="127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ru-RU"/>
          </a:p>
        </c:txPr>
        <c:crossAx val="284304928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1702356602522175E-2"/>
          <c:y val="0.85432578198382003"/>
          <c:w val="0.52884739363749789"/>
          <c:h val="6.33194752240004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 w="9525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801515726436644"/>
          <c:y val="7.8644930432659674E-2"/>
          <c:w val="0.87198484273563359"/>
          <c:h val="0.9023442591113227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Московская область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-1.178092548015607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96342883116035"/>
                      <c:h val="0.1150422857499264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17786</c:v>
                </c:pt>
                <c:pt idx="1">
                  <c:v>26172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AB-4E24-97EB-0333B8DDC12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ЦУ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805547158582809E-2"/>
                  <c:y val="-2.9881048893478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784065452420375"/>
                      <c:h val="0.1150422857499264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33654</c:v>
                </c:pt>
                <c:pt idx="1">
                  <c:v>47728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5AB-4E24-97EB-0333B8DDC1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4303360"/>
        <c:axId val="284302576"/>
        <c:axId val="0"/>
      </c:bar3DChart>
      <c:catAx>
        <c:axId val="284303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4302576"/>
        <c:crosses val="autoZero"/>
        <c:auto val="1"/>
        <c:lblAlgn val="ctr"/>
        <c:lblOffset val="100"/>
        <c:noMultiLvlLbl val="0"/>
      </c:catAx>
      <c:valAx>
        <c:axId val="284302576"/>
        <c:scaling>
          <c:orientation val="minMax"/>
          <c:max val="50000"/>
          <c:min val="0"/>
        </c:scaling>
        <c:delete val="0"/>
        <c:axPos val="l"/>
        <c:majorGridlines>
          <c:spPr>
            <a:ln w="127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ru-RU"/>
          </a:p>
        </c:txPr>
        <c:crossAx val="284303360"/>
        <c:crosses val="autoZero"/>
        <c:crossBetween val="between"/>
        <c:majorUnit val="10000"/>
        <c:min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4684334801033906E-2"/>
          <c:y val="0.92045874680835182"/>
          <c:w val="0.52884739363749789"/>
          <c:h val="6.33194752240004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1800" b="1" dirty="0">
                <a:solidFill>
                  <a:srgbClr val="002060"/>
                </a:solidFill>
              </a:rPr>
              <a:t>Внеплановые проверки (всего)</a:t>
            </a:r>
          </a:p>
        </c:rich>
      </c:tx>
      <c:layout>
        <c:manualLayout>
          <c:xMode val="edge"/>
          <c:yMode val="edge"/>
          <c:x val="0.12513314106085577"/>
          <c:y val="7.8695894394137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388474333150218"/>
          <c:y val="0.26571882616575454"/>
          <c:w val="0.76859587682353658"/>
          <c:h val="0.6705501343642028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1"/>
                <c:pt idx="0">
                  <c:v>4136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1"/>
                <c:pt idx="0">
                  <c:v>3466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Лист1!$D$2:$D$5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284304536"/>
        <c:axId val="284305712"/>
        <c:axId val="0"/>
      </c:bar3DChart>
      <c:catAx>
        <c:axId val="2843045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84305712"/>
        <c:crosses val="autoZero"/>
        <c:auto val="1"/>
        <c:lblAlgn val="ctr"/>
        <c:lblOffset val="100"/>
        <c:noMultiLvlLbl val="0"/>
      </c:catAx>
      <c:valAx>
        <c:axId val="284305712"/>
        <c:scaling>
          <c:orientation val="minMax"/>
          <c:max val="42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84304536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527200451687728"/>
          <c:y val="0.95269300100325649"/>
          <c:w val="0.4592890891796223"/>
          <c:h val="4.73070398943048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21815167610737E-3"/>
          <c:y val="0"/>
          <c:w val="0.99857814255063626"/>
          <c:h val="0.97038968332212039"/>
        </c:manualLayout>
      </c:layout>
      <c:pieChart>
        <c:varyColors val="1"/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113"/>
        <c:extLst>
          <c:ext xmlns:c15="http://schemas.microsoft.com/office/drawing/2012/chart" uri="{02D57815-91ED-43cb-92C2-25804820EDAC}">
            <c15:filteredPieSeries>
              <c15:ser>
                <c:idx val="2"/>
                <c:order val="0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Лист1!$D$1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dk1">
                        <a:tint val="88500"/>
                        <a:alpha val="70000"/>
                      </a:schemeClr>
                    </a:solidFill>
                    <a:ln>
                      <a:noFill/>
                    </a:ln>
                    <a:effectLst/>
                  </c:spPr>
                  <c:extLst xmlns:c16r2="http://schemas.microsoft.com/office/drawing/2015/06/chart">
                    <c:ext xmlns:c16="http://schemas.microsoft.com/office/drawing/2014/chart" uri="{C3380CC4-5D6E-409C-BE32-E72D297353CC}">
                      <c16:uniqueId val="{0000000A-5702-4691-8A32-00F1701FCC91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dk1">
                        <a:tint val="55000"/>
                        <a:alpha val="70000"/>
                      </a:schemeClr>
                    </a:solidFill>
                    <a:ln>
                      <a:noFill/>
                    </a:ln>
                    <a:effectLst/>
                  </c:spPr>
                  <c:extLst xmlns:c16r2="http://schemas.microsoft.com/office/drawing/2015/06/chart">
                    <c:ext xmlns:c16="http://schemas.microsoft.com/office/drawing/2014/chart" uri="{C3380CC4-5D6E-409C-BE32-E72D297353CC}">
                      <c16:uniqueId val="{0000000C-5702-4691-8A32-00F1701FCC91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dk1">
                        <a:tint val="75000"/>
                        <a:alpha val="70000"/>
                      </a:schemeClr>
                    </a:solidFill>
                    <a:ln>
                      <a:noFill/>
                    </a:ln>
                    <a:effectLst/>
                  </c:spPr>
                  <c:extLst xmlns:c16r2="http://schemas.microsoft.com/office/drawing/2015/06/chart">
                    <c:ext xmlns:c16="http://schemas.microsoft.com/office/drawing/2014/chart" uri="{C3380CC4-5D6E-409C-BE32-E72D297353CC}">
                      <c16:uniqueId val="{0000000E-5702-4691-8A32-00F1701FCC91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dk1">
                        <a:tint val="98500"/>
                        <a:alpha val="70000"/>
                      </a:schemeClr>
                    </a:solidFill>
                    <a:ln>
                      <a:noFill/>
                    </a:ln>
                    <a:effectLst/>
                  </c:spPr>
                  <c:extLst xmlns:c16r2="http://schemas.microsoft.com/office/drawing/2015/06/chart">
                    <c:ext xmlns:c16="http://schemas.microsoft.com/office/drawing/2014/chart" uri="{C3380CC4-5D6E-409C-BE32-E72D297353CC}">
                      <c16:uniqueId val="{00000010-5702-4691-8A32-00F1701FCC91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dk1">
                        <a:tint val="30000"/>
                        <a:alpha val="70000"/>
                      </a:schemeClr>
                    </a:solidFill>
                    <a:ln>
                      <a:noFill/>
                    </a:ln>
                    <a:effectLst/>
                  </c:spPr>
                </c:dPt>
                <c:dLbls>
                  <c:dLbl>
                    <c:idx val="0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dk1">
                            <a:tint val="885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dk1">
                            <a:tint val="885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330" b="0" i="0" u="none" strike="noStrike" kern="1200" baseline="0">
                            <a:solidFill>
                              <a:schemeClr val="dk1">
                                <a:tint val="885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ru-RU"/>
                      </a:p>
                    </c:txPr>
                    <c:showLegendKey val="0"/>
                    <c:showVal val="0"/>
                    <c:showCatName val="1"/>
                    <c:showSerName val="0"/>
                    <c:showPercent val="0"/>
                    <c:showBubbleSize val="0"/>
                  </c:dLbl>
                  <c:dLbl>
                    <c:idx val="1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dk1">
                            <a:tint val="55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dk1">
                            <a:tint val="55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330" b="0" i="0" u="none" strike="noStrike" kern="1200" baseline="0">
                            <a:solidFill>
                              <a:schemeClr val="dk1">
                                <a:tint val="550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ru-RU"/>
                      </a:p>
                    </c:txPr>
                    <c:showLegendKey val="0"/>
                    <c:showVal val="0"/>
                    <c:showCatName val="1"/>
                    <c:showSerName val="0"/>
                    <c:showPercent val="0"/>
                    <c:showBubbleSize val="0"/>
                  </c:dLbl>
                  <c:dLbl>
                    <c:idx val="2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dk1">
                            <a:tint val="75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dk1">
                            <a:tint val="75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330" b="0" i="0" u="none" strike="noStrike" kern="1200" baseline="0">
                            <a:solidFill>
                              <a:schemeClr val="dk1">
                                <a:tint val="750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ru-RU"/>
                      </a:p>
                    </c:txPr>
                    <c:showLegendKey val="0"/>
                    <c:showVal val="0"/>
                    <c:showCatName val="1"/>
                    <c:showSerName val="0"/>
                    <c:showPercent val="0"/>
                    <c:showBubbleSize val="0"/>
                  </c:dLbl>
                  <c:dLbl>
                    <c:idx val="3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dk1">
                            <a:tint val="985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dk1">
                            <a:tint val="985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330" b="0" i="0" u="none" strike="noStrike" kern="1200" baseline="0">
                            <a:solidFill>
                              <a:schemeClr val="dk1">
                                <a:tint val="985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ru-RU"/>
                      </a:p>
                    </c:txPr>
                    <c:showLegendKey val="0"/>
                    <c:showVal val="0"/>
                    <c:showCatName val="1"/>
                    <c:showSerName val="0"/>
                    <c:showPercent val="0"/>
                    <c:showBubbleSize val="0"/>
                  </c:dLbl>
                  <c:dLbl>
                    <c:idx val="4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dk1">
                            <a:tint val="30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dk1">
                            <a:tint val="30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330" b="0" i="0" u="none" strike="noStrike" kern="1200" baseline="0">
                            <a:solidFill>
                              <a:schemeClr val="dk1">
                                <a:tint val="300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ru-RU"/>
                      </a:p>
                    </c:txPr>
                    <c:showLegendKey val="0"/>
                    <c:showVal val="0"/>
                    <c:showCatName val="1"/>
                    <c:showSerName val="0"/>
                    <c:showPercent val="0"/>
                    <c:showBubbleSize val="0"/>
                  </c:dLbl>
                  <c:spPr>
                    <a:solidFill>
                      <a:srgbClr val="FFFFFF">
                        <a:alpha val="90000"/>
                      </a:srgbClr>
                    </a:solidFill>
                    <a:ln w="12700" cap="flat" cmpd="sng" algn="ctr">
                      <a:solidFill>
                        <a:srgbClr val="000000">
                          <a:tint val="75000"/>
                        </a:srgbClr>
                      </a:solidFill>
                      <a:round/>
                    </a:ln>
                    <a:effectLst>
                      <a:outerShdw blurRad="50800" dist="38100" dir="2700000" algn="tl" rotWithShape="0">
                        <a:srgbClr val="000000">
                          <a:tint val="75000"/>
                          <a:lumMod val="75000"/>
                          <a:alpha val="40000"/>
                        </a:srgbClr>
                      </a:outerShdw>
                    </a:effectLst>
                  </c:spPr>
                  <c:showLegendKey val="0"/>
                  <c:showVal val="0"/>
                  <c:showCatName val="1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4"/>
                      <c:pt idx="0">
                        <c:v>наличие сведений о причинении вреда (ущерба) или об угрозе причинения вреда (ущерба) </c:v>
                      </c:pt>
                      <c:pt idx="1">
                        <c:v>КВП</c:v>
                      </c:pt>
                      <c:pt idx="2">
                        <c:v>Инициируемых заявителем</c:v>
                      </c:pt>
                      <c:pt idx="3">
                        <c:v>С привлечением органами прокуратуры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Лист1!$D$2:$D$6</c15:sqref>
                        </c15:formulaRef>
                      </c:ext>
                    </c:extLst>
                    <c:numCache>
                      <c:formatCode>General</c:formatCode>
                      <c:ptCount val="5"/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11-5702-4691-8A32-00F1701FCC91}"/>
                  </c:ext>
                </c:extLst>
              </c15:ser>
            </c15:filteredPieSeries>
            <c15:filteredPieSeries>
              <c15:ser>
                <c:idx val="4"/>
                <c:order val="1"/>
                <c:tx>
                  <c:str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Лист1!$C$1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dk1">
                        <a:tint val="88500"/>
                        <a:alpha val="70000"/>
                      </a:schemeClr>
                    </a:solidFill>
                    <a:ln>
                      <a:noFill/>
                    </a:ln>
                    <a:effectLst/>
                  </c:spPr>
                  <c:extLst xmlns:c16r2="http://schemas.microsoft.com/office/drawing/2015/06/chart" xmlns:c15="http://schemas.microsoft.com/office/drawing/2012/chart">
                    <c:ext xmlns:c16="http://schemas.microsoft.com/office/drawing/2014/chart" uri="{C3380CC4-5D6E-409C-BE32-E72D297353CC}">
                      <c16:uniqueId val="{00000013-5702-4691-8A32-00F1701FCC91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dk1">
                        <a:tint val="55000"/>
                        <a:alpha val="70000"/>
                      </a:schemeClr>
                    </a:solidFill>
                    <a:ln>
                      <a:noFill/>
                    </a:ln>
                    <a:effectLst/>
                  </c:spPr>
                  <c:extLst xmlns:c16r2="http://schemas.microsoft.com/office/drawing/2015/06/chart" xmlns:c15="http://schemas.microsoft.com/office/drawing/2012/chart">
                    <c:ext xmlns:c16="http://schemas.microsoft.com/office/drawing/2014/chart" uri="{C3380CC4-5D6E-409C-BE32-E72D297353CC}">
                      <c16:uniqueId val="{00000015-5702-4691-8A32-00F1701FCC91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dk1">
                        <a:tint val="75000"/>
                        <a:alpha val="70000"/>
                      </a:schemeClr>
                    </a:solidFill>
                    <a:ln>
                      <a:noFill/>
                    </a:ln>
                    <a:effectLst/>
                  </c:spPr>
                  <c:extLst xmlns:c16r2="http://schemas.microsoft.com/office/drawing/2015/06/chart" xmlns:c15="http://schemas.microsoft.com/office/drawing/2012/chart">
                    <c:ext xmlns:c16="http://schemas.microsoft.com/office/drawing/2014/chart" uri="{C3380CC4-5D6E-409C-BE32-E72D297353CC}">
                      <c16:uniqueId val="{00000017-5702-4691-8A32-00F1701FCC91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dk1">
                        <a:tint val="98500"/>
                        <a:alpha val="70000"/>
                      </a:schemeClr>
                    </a:solidFill>
                    <a:ln>
                      <a:noFill/>
                    </a:ln>
                    <a:effectLst/>
                  </c:spPr>
                  <c:extLst xmlns:c16r2="http://schemas.microsoft.com/office/drawing/2015/06/chart" xmlns:c15="http://schemas.microsoft.com/office/drawing/2012/chart">
                    <c:ext xmlns:c16="http://schemas.microsoft.com/office/drawing/2014/chart" uri="{C3380CC4-5D6E-409C-BE32-E72D297353CC}">
                      <c16:uniqueId val="{00000019-5702-4691-8A32-00F1701FCC91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dk1">
                        <a:tint val="30000"/>
                        <a:alpha val="70000"/>
                      </a:schemeClr>
                    </a:solidFill>
                    <a:ln>
                      <a:noFill/>
                    </a:ln>
                    <a:effectLst/>
                  </c:spPr>
                </c:dPt>
                <c:dLbls>
                  <c:dLbl>
                    <c:idx val="0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dk1">
                            <a:tint val="885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dk1">
                            <a:tint val="885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330" b="0" i="0" u="none" strike="noStrike" kern="1200" baseline="0">
                            <a:solidFill>
                              <a:schemeClr val="dk1">
                                <a:tint val="885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ru-RU"/>
                      </a:p>
                    </c:txPr>
                    <c:showLegendKey val="0"/>
                    <c:showVal val="0"/>
                    <c:showCatName val="1"/>
                    <c:showSerName val="0"/>
                    <c:showPercent val="0"/>
                    <c:showBubbleSize val="0"/>
                  </c:dLbl>
                  <c:dLbl>
                    <c:idx val="1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dk1">
                            <a:tint val="55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dk1">
                            <a:tint val="55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330" b="0" i="0" u="none" strike="noStrike" kern="1200" baseline="0">
                            <a:solidFill>
                              <a:schemeClr val="dk1">
                                <a:tint val="550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ru-RU"/>
                      </a:p>
                    </c:txPr>
                    <c:showLegendKey val="0"/>
                    <c:showVal val="0"/>
                    <c:showCatName val="1"/>
                    <c:showSerName val="0"/>
                    <c:showPercent val="0"/>
                    <c:showBubbleSize val="0"/>
                  </c:dLbl>
                  <c:dLbl>
                    <c:idx val="2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dk1">
                            <a:tint val="75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dk1">
                            <a:tint val="75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330" b="0" i="0" u="none" strike="noStrike" kern="1200" baseline="0">
                            <a:solidFill>
                              <a:schemeClr val="dk1">
                                <a:tint val="750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ru-RU"/>
                      </a:p>
                    </c:txPr>
                    <c:showLegendKey val="0"/>
                    <c:showVal val="0"/>
                    <c:showCatName val="1"/>
                    <c:showSerName val="0"/>
                    <c:showPercent val="0"/>
                    <c:showBubbleSize val="0"/>
                  </c:dLbl>
                  <c:dLbl>
                    <c:idx val="3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dk1">
                            <a:tint val="985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dk1">
                            <a:tint val="985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330" b="0" i="0" u="none" strike="noStrike" kern="1200" baseline="0">
                            <a:solidFill>
                              <a:schemeClr val="dk1">
                                <a:tint val="985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ru-RU"/>
                      </a:p>
                    </c:txPr>
                    <c:showLegendKey val="0"/>
                    <c:showVal val="0"/>
                    <c:showCatName val="1"/>
                    <c:showSerName val="0"/>
                    <c:showPercent val="0"/>
                    <c:showBubbleSize val="0"/>
                  </c:dLbl>
                  <c:dLbl>
                    <c:idx val="4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dk1">
                            <a:tint val="30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dk1">
                            <a:tint val="30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330" b="0" i="0" u="none" strike="noStrike" kern="1200" baseline="0">
                            <a:solidFill>
                              <a:schemeClr val="dk1">
                                <a:tint val="300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ru-RU"/>
                      </a:p>
                    </c:txPr>
                    <c:showLegendKey val="0"/>
                    <c:showVal val="0"/>
                    <c:showCatName val="1"/>
                    <c:showSerName val="0"/>
                    <c:showPercent val="0"/>
                    <c:showBubbleSize val="0"/>
                  </c:dLbl>
                  <c:spPr>
                    <a:solidFill>
                      <a:srgbClr val="FFFFFF">
                        <a:alpha val="90000"/>
                      </a:srgbClr>
                    </a:solidFill>
                    <a:ln w="12700" cap="flat" cmpd="sng" algn="ctr">
                      <a:solidFill>
                        <a:srgbClr val="000000">
                          <a:tint val="30000"/>
                        </a:srgbClr>
                      </a:solidFill>
                      <a:round/>
                    </a:ln>
                    <a:effectLst>
                      <a:outerShdw blurRad="50800" dist="38100" dir="2700000" algn="tl" rotWithShape="0">
                        <a:srgbClr val="000000">
                          <a:tint val="30000"/>
                          <a:lumMod val="75000"/>
                          <a:alpha val="40000"/>
                        </a:srgbClr>
                      </a:outerShdw>
                    </a:effectLst>
                  </c:spPr>
                  <c:showLegendKey val="0"/>
                  <c:showVal val="0"/>
                  <c:showCatName val="1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</a:ln>
                      <a:effectLst/>
                    </c:spPr>
                  </c:leaderLines>
                  <c:extLst xmlns:c15="http://schemas.microsoft.com/office/drawing/2012/chart">
                    <c:ext xmlns:c15="http://schemas.microsoft.com/office/drawing/2012/chart" uri="{CE6537A1-D6FC-4f65-9D91-7224C49458BB}"/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4"/>
                      <c:pt idx="0">
                        <c:v>наличие сведений о причинении вреда (ущерба) или об угрозе причинения вреда (ущерба) </c:v>
                      </c:pt>
                      <c:pt idx="1">
                        <c:v>КВП</c:v>
                      </c:pt>
                      <c:pt idx="2">
                        <c:v>Инициируемых заявителем</c:v>
                      </c:pt>
                      <c:pt idx="3">
                        <c:v>С привлечением органами прокуратуры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Лист1!$C$2:$C$6</c15:sqref>
                        </c15:formulaRef>
                      </c:ext>
                    </c:extLst>
                    <c:numCache>
                      <c:formatCode>General</c:formatCode>
                      <c:ptCount val="5"/>
                    </c:numCache>
                  </c:numRef>
                </c:val>
                <c:extLst xmlns:c16r2="http://schemas.microsoft.com/office/drawing/2015/06/chart" xmlns:c15="http://schemas.microsoft.com/office/drawing/2012/chart">
                  <c:ext xmlns:c16="http://schemas.microsoft.com/office/drawing/2014/chart" uri="{C3380CC4-5D6E-409C-BE32-E72D297353CC}">
                    <c16:uniqueId val="{0000001A-5702-4691-8A32-00F1701FCC91}"/>
                  </c:ext>
                </c:extLst>
              </c15:ser>
            </c15:filteredPieSeries>
            <c15:filteredPieSeries>
              <c15:ser>
                <c:idx val="5"/>
                <c:order val="2"/>
                <c:tx>
                  <c:str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Лист1!$E$1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dk1">
                        <a:tint val="88500"/>
                        <a:alpha val="70000"/>
                      </a:schemeClr>
                    </a:solidFill>
                    <a:ln>
                      <a:noFill/>
                    </a:ln>
                    <a:effectLst/>
                  </c:spPr>
                  <c:extLst xmlns:c16r2="http://schemas.microsoft.com/office/drawing/2015/06/chart" xmlns:c15="http://schemas.microsoft.com/office/drawing/2012/chart">
                    <c:ext xmlns:c16="http://schemas.microsoft.com/office/drawing/2014/chart" uri="{C3380CC4-5D6E-409C-BE32-E72D297353CC}">
                      <c16:uniqueId val="{0000001C-5702-4691-8A32-00F1701FCC91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dk1">
                        <a:tint val="55000"/>
                        <a:alpha val="70000"/>
                      </a:schemeClr>
                    </a:solidFill>
                    <a:ln>
                      <a:noFill/>
                    </a:ln>
                    <a:effectLst/>
                  </c:spPr>
                  <c:extLst xmlns:c16r2="http://schemas.microsoft.com/office/drawing/2015/06/chart" xmlns:c15="http://schemas.microsoft.com/office/drawing/2012/chart">
                    <c:ext xmlns:c16="http://schemas.microsoft.com/office/drawing/2014/chart" uri="{C3380CC4-5D6E-409C-BE32-E72D297353CC}">
                      <c16:uniqueId val="{0000001E-5702-4691-8A32-00F1701FCC91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dk1">
                        <a:tint val="75000"/>
                        <a:alpha val="70000"/>
                      </a:schemeClr>
                    </a:solidFill>
                    <a:ln>
                      <a:noFill/>
                    </a:ln>
                    <a:effectLst/>
                  </c:spPr>
                  <c:extLst xmlns:c16r2="http://schemas.microsoft.com/office/drawing/2015/06/chart" xmlns:c15="http://schemas.microsoft.com/office/drawing/2012/chart">
                    <c:ext xmlns:c16="http://schemas.microsoft.com/office/drawing/2014/chart" uri="{C3380CC4-5D6E-409C-BE32-E72D297353CC}">
                      <c16:uniqueId val="{00000020-5702-4691-8A32-00F1701FCC91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dk1">
                        <a:tint val="98500"/>
                        <a:alpha val="70000"/>
                      </a:schemeClr>
                    </a:solidFill>
                    <a:ln>
                      <a:noFill/>
                    </a:ln>
                    <a:effectLst/>
                  </c:spPr>
                  <c:extLst xmlns:c16r2="http://schemas.microsoft.com/office/drawing/2015/06/chart" xmlns:c15="http://schemas.microsoft.com/office/drawing/2012/chart">
                    <c:ext xmlns:c16="http://schemas.microsoft.com/office/drawing/2014/chart" uri="{C3380CC4-5D6E-409C-BE32-E72D297353CC}">
                      <c16:uniqueId val="{00000022-5702-4691-8A32-00F1701FCC91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dk1">
                        <a:tint val="30000"/>
                        <a:alpha val="70000"/>
                      </a:schemeClr>
                    </a:solidFill>
                    <a:ln>
                      <a:noFill/>
                    </a:ln>
                    <a:effectLst/>
                  </c:spPr>
                </c:dPt>
                <c:dLbls>
                  <c:dLbl>
                    <c:idx val="0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dk1">
                            <a:tint val="885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dk1">
                            <a:tint val="885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330" b="0" i="0" u="none" strike="noStrike" kern="1200" baseline="0">
                            <a:solidFill>
                              <a:schemeClr val="dk1">
                                <a:tint val="885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ru-RU"/>
                      </a:p>
                    </c:txPr>
                    <c:showLegendKey val="0"/>
                    <c:showVal val="0"/>
                    <c:showCatName val="1"/>
                    <c:showSerName val="0"/>
                    <c:showPercent val="0"/>
                    <c:showBubbleSize val="0"/>
                  </c:dLbl>
                  <c:dLbl>
                    <c:idx val="1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dk1">
                            <a:tint val="55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dk1">
                            <a:tint val="55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330" b="0" i="0" u="none" strike="noStrike" kern="1200" baseline="0">
                            <a:solidFill>
                              <a:schemeClr val="dk1">
                                <a:tint val="550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ru-RU"/>
                      </a:p>
                    </c:txPr>
                    <c:showLegendKey val="0"/>
                    <c:showVal val="0"/>
                    <c:showCatName val="1"/>
                    <c:showSerName val="0"/>
                    <c:showPercent val="0"/>
                    <c:showBubbleSize val="0"/>
                  </c:dLbl>
                  <c:dLbl>
                    <c:idx val="2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dk1">
                            <a:tint val="75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dk1">
                            <a:tint val="75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330" b="0" i="0" u="none" strike="noStrike" kern="1200" baseline="0">
                            <a:solidFill>
                              <a:schemeClr val="dk1">
                                <a:tint val="750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ru-RU"/>
                      </a:p>
                    </c:txPr>
                    <c:showLegendKey val="0"/>
                    <c:showVal val="0"/>
                    <c:showCatName val="1"/>
                    <c:showSerName val="0"/>
                    <c:showPercent val="0"/>
                    <c:showBubbleSize val="0"/>
                  </c:dLbl>
                  <c:dLbl>
                    <c:idx val="3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dk1">
                            <a:tint val="985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dk1">
                            <a:tint val="985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330" b="0" i="0" u="none" strike="noStrike" kern="1200" baseline="0">
                            <a:solidFill>
                              <a:schemeClr val="dk1">
                                <a:tint val="985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ru-RU"/>
                      </a:p>
                    </c:txPr>
                    <c:showLegendKey val="0"/>
                    <c:showVal val="0"/>
                    <c:showCatName val="1"/>
                    <c:showSerName val="0"/>
                    <c:showPercent val="0"/>
                    <c:showBubbleSize val="0"/>
                  </c:dLbl>
                  <c:dLbl>
                    <c:idx val="4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dk1">
                            <a:tint val="30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dk1">
                            <a:tint val="30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330" b="0" i="0" u="none" strike="noStrike" kern="1200" baseline="0">
                            <a:solidFill>
                              <a:schemeClr val="dk1">
                                <a:tint val="300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ru-RU"/>
                      </a:p>
                    </c:txPr>
                    <c:showLegendKey val="0"/>
                    <c:showVal val="0"/>
                    <c:showCatName val="1"/>
                    <c:showSerName val="0"/>
                    <c:showPercent val="0"/>
                    <c:showBubbleSize val="0"/>
                  </c:dLbl>
                  <c:spPr>
                    <a:solidFill>
                      <a:srgbClr val="FFFFFF">
                        <a:alpha val="90000"/>
                      </a:srgbClr>
                    </a:solidFill>
                    <a:ln w="12700" cap="flat" cmpd="sng" algn="ctr">
                      <a:solidFill>
                        <a:srgbClr val="000000">
                          <a:tint val="60000"/>
                        </a:srgbClr>
                      </a:solidFill>
                      <a:round/>
                    </a:ln>
                    <a:effectLst>
                      <a:outerShdw blurRad="50800" dist="38100" dir="2700000" algn="tl" rotWithShape="0">
                        <a:srgbClr val="000000">
                          <a:tint val="60000"/>
                          <a:lumMod val="75000"/>
                          <a:alpha val="40000"/>
                        </a:srgbClr>
                      </a:outerShdw>
                    </a:effectLst>
                  </c:spPr>
                  <c:showLegendKey val="0"/>
                  <c:showVal val="0"/>
                  <c:showCatName val="1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</a:ln>
                      <a:effectLst/>
                    </c:spPr>
                  </c:leaderLines>
                  <c:extLst xmlns:c15="http://schemas.microsoft.com/office/drawing/2012/chart">
                    <c:ext xmlns:c15="http://schemas.microsoft.com/office/drawing/2012/chart" uri="{CE6537A1-D6FC-4f65-9D91-7224C49458BB}"/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4"/>
                      <c:pt idx="0">
                        <c:v>наличие сведений о причинении вреда (ущерба) или об угрозе причинения вреда (ущерба) </c:v>
                      </c:pt>
                      <c:pt idx="1">
                        <c:v>КВП</c:v>
                      </c:pt>
                      <c:pt idx="2">
                        <c:v>Инициируемых заявителем</c:v>
                      </c:pt>
                      <c:pt idx="3">
                        <c:v>С привлечением органами прокуратуры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Лист1!$E$2:$E$6</c15:sqref>
                        </c15:formulaRef>
                      </c:ext>
                    </c:extLst>
                    <c:numCache>
                      <c:formatCode>General</c:formatCode>
                      <c:ptCount val="5"/>
                    </c:numCache>
                  </c:numRef>
                </c:val>
                <c:extLst xmlns:c16r2="http://schemas.microsoft.com/office/drawing/2015/06/chart" xmlns:c15="http://schemas.microsoft.com/office/drawing/2012/chart">
                  <c:ext xmlns:c16="http://schemas.microsoft.com/office/drawing/2014/chart" uri="{C3380CC4-5D6E-409C-BE32-E72D297353CC}">
                    <c16:uniqueId val="{00000023-5702-4691-8A32-00F1701FCC91}"/>
                  </c:ext>
                </c:extLst>
              </c15:ser>
            </c15:filteredPieSeries>
          </c:ext>
        </c:extLst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ru-RU" sz="1800" b="1" i="0" u="none" strike="noStrike" kern="1200" spc="0" baseline="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1800" b="1" i="0" u="none" strike="noStrike" kern="1200" spc="0" baseline="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Основания проведения внеплановых проверок</a:t>
            </a:r>
          </a:p>
          <a:p>
            <a:pPr algn="ctr" rtl="0">
              <a:def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 sz="1800" b="1" i="0" u="none" strike="noStrike" kern="1200" spc="0" baseline="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ru-RU" sz="1800" b="1" i="0" u="none" strike="noStrike" kern="1200" spc="0" baseline="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view3D>
      <c:rotX val="40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2505326643527258E-2"/>
          <c:y val="0.21767876998581343"/>
          <c:w val="0.81498934671294543"/>
          <c:h val="0.5022455043901691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1"/>
              <c:layout>
                <c:manualLayout>
                  <c:x val="-6.8633479672840988E-2"/>
                  <c:y val="1.77654231049422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7.4322786006391969E-3"/>
                  <c:y val="-4.44329205168513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6.30150520636448E-2"/>
                  <c:y val="-1.17675702618764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 Инициированы обращением заявителя</c:v>
                </c:pt>
                <c:pt idx="1">
                  <c:v>КВП</c:v>
                </c:pt>
                <c:pt idx="2">
                  <c:v>наличие сведений о причинении вреда или об угрозе причинения </c:v>
                </c:pt>
                <c:pt idx="3">
                  <c:v>Привлечение органами прокуратуры</c:v>
                </c:pt>
                <c:pt idx="4">
                  <c:v>Требование прокурора 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3368</c:v>
                </c:pt>
                <c:pt idx="1">
                  <c:v>10</c:v>
                </c:pt>
                <c:pt idx="2">
                  <c:v>2</c:v>
                </c:pt>
                <c:pt idx="3">
                  <c:v>78</c:v>
                </c:pt>
                <c:pt idx="4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68830662167861667"/>
          <c:w val="0.98668575380597268"/>
          <c:h val="0.288073885203788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lnSpc>
              <a:spcPct val="100000"/>
            </a:lnSpc>
            <a:defRPr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0.24503</cdr:x>
      <cdr:y>0.08698</cdr:y>
    </cdr:from>
    <cdr:to>
      <cdr:x>0.8337</cdr:x>
      <cdr:y>0.21718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68083" y="216024"/>
          <a:ext cx="4968552" cy="3233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0.20692</cdr:x>
      <cdr:y>0.02128</cdr:y>
    </cdr:from>
    <cdr:to>
      <cdr:x>0.82972</cdr:x>
      <cdr:y>0.22284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46469" y="52846"/>
          <a:ext cx="5256580" cy="5005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Аварийность Московская область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0.61905</cdr:x>
      <cdr:y>0.89055</cdr:y>
    </cdr:from>
    <cdr:to>
      <cdr:x>0.80952</cdr:x>
      <cdr:y>0.95304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680520" y="4104456"/>
          <a:ext cx="144016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Отказ</a:t>
          </a:r>
          <a:endParaRPr lang="ru-RU" sz="1400" b="1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50796" cy="49775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933" tIns="45968" rIns="91933" bIns="45968" numCol="1" anchor="t" anchorCtr="0" compatLnSpc="1">
            <a:prstTxWarp prst="textNoShape">
              <a:avLst/>
            </a:prstTxWarp>
          </a:bodyPr>
          <a:lstStyle>
            <a:lvl1pPr defTabSz="919391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9582" y="1"/>
            <a:ext cx="2950796" cy="49775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933" tIns="45968" rIns="91933" bIns="45968" numCol="1" anchor="t" anchorCtr="0" compatLnSpc="1">
            <a:prstTxWarp prst="textNoShape">
              <a:avLst/>
            </a:prstTxWarp>
          </a:bodyPr>
          <a:lstStyle>
            <a:lvl1pPr algn="r" defTabSz="919391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44758"/>
            <a:ext cx="2950796" cy="49775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933" tIns="45968" rIns="91933" bIns="45968" numCol="1" anchor="b" anchorCtr="0" compatLnSpc="1">
            <a:prstTxWarp prst="textNoShape">
              <a:avLst/>
            </a:prstTxWarp>
          </a:bodyPr>
          <a:lstStyle>
            <a:lvl1pPr defTabSz="919391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9582" y="9444758"/>
            <a:ext cx="2950796" cy="49775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933" tIns="45968" rIns="91933" bIns="45968" numCol="1" anchor="b" anchorCtr="0" compatLnSpc="1">
            <a:prstTxWarp prst="textNoShape">
              <a:avLst/>
            </a:prstTxWarp>
          </a:bodyPr>
          <a:lstStyle>
            <a:lvl1pPr algn="r" defTabSz="918554">
              <a:defRPr sz="1200">
                <a:latin typeface="Times New Roman" panose="02020603050405020304" pitchFamily="18" charset="0"/>
              </a:defRPr>
            </a:lvl1pPr>
          </a:lstStyle>
          <a:p>
            <a:fld id="{AFF35BAE-0E0C-42A9-86C4-402F0121AE90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9346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50796" cy="49775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933" tIns="45968" rIns="91933" bIns="45968" numCol="1" anchor="t" anchorCtr="0" compatLnSpc="1">
            <a:prstTxWarp prst="textNoShape">
              <a:avLst/>
            </a:prstTxWarp>
          </a:bodyPr>
          <a:lstStyle>
            <a:lvl1pPr defTabSz="919391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9582" y="1"/>
            <a:ext cx="2950796" cy="49775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933" tIns="45968" rIns="91933" bIns="45968" numCol="1" anchor="t" anchorCtr="0" compatLnSpc="1">
            <a:prstTxWarp prst="textNoShape">
              <a:avLst/>
            </a:prstTxWarp>
          </a:bodyPr>
          <a:lstStyle>
            <a:lvl1pPr algn="r" defTabSz="919391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7713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214" y="4725530"/>
            <a:ext cx="4995949" cy="4470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933" tIns="45968" rIns="91933" bIns="459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44758"/>
            <a:ext cx="2950796" cy="49775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933" tIns="45968" rIns="91933" bIns="45968" numCol="1" anchor="b" anchorCtr="0" compatLnSpc="1">
            <a:prstTxWarp prst="textNoShape">
              <a:avLst/>
            </a:prstTxWarp>
          </a:bodyPr>
          <a:lstStyle>
            <a:lvl1pPr defTabSz="919391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9582" y="9444758"/>
            <a:ext cx="2950796" cy="49775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933" tIns="45968" rIns="91933" bIns="45968" numCol="1" anchor="b" anchorCtr="0" compatLnSpc="1">
            <a:prstTxWarp prst="textNoShape">
              <a:avLst/>
            </a:prstTxWarp>
          </a:bodyPr>
          <a:lstStyle>
            <a:lvl1pPr algn="r" defTabSz="918554">
              <a:defRPr sz="1200">
                <a:latin typeface="Times New Roman" panose="02020603050405020304" pitchFamily="18" charset="0"/>
              </a:defRPr>
            </a:lvl1pPr>
          </a:lstStyle>
          <a:p>
            <a:fld id="{358E5C20-1A90-4F2F-AA21-106B6BAC4518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9160761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8E5C20-1A90-4F2F-AA21-106B6BAC4518}" type="slidenum">
              <a:rPr lang="ru-RU" altLang="ru-RU" smtClean="0"/>
              <a:pPr/>
              <a:t>3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189508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0" y="747713"/>
            <a:ext cx="4970463" cy="3727450"/>
          </a:xfrm>
          <a:prstGeom prst="rect">
            <a:avLst/>
          </a:prstGeom>
          <a:ln w="0">
            <a:noFill/>
          </a:ln>
        </p:spPr>
      </p:sp>
      <p:sp>
        <p:nvSpPr>
          <p:cNvPr id="514" name="PlaceHolder 2"/>
          <p:cNvSpPr>
            <a:spLocks noGrp="1"/>
          </p:cNvSpPr>
          <p:nvPr>
            <p:ph type="body"/>
          </p:nvPr>
        </p:nvSpPr>
        <p:spPr>
          <a:xfrm>
            <a:off x="907092" y="4724950"/>
            <a:ext cx="4995676" cy="4469343"/>
          </a:xfrm>
          <a:prstGeom prst="rect">
            <a:avLst/>
          </a:prstGeom>
          <a:noFill/>
          <a:ln w="9360">
            <a:noFill/>
          </a:ln>
        </p:spPr>
        <p:txBody>
          <a:bodyPr lIns="91947" rIns="91947" numCol="1" spcCol="0" anchor="t">
            <a:noAutofit/>
          </a:bodyPr>
          <a:lstStyle/>
          <a:p>
            <a:pPr marL="216346"/>
            <a:endParaRPr lang="ru-RU" sz="1800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15" name="PlaceHolder 3"/>
          <p:cNvSpPr>
            <a:spLocks noGrp="1"/>
          </p:cNvSpPr>
          <p:nvPr>
            <p:ph type="sldNum" idx="64"/>
          </p:nvPr>
        </p:nvSpPr>
        <p:spPr>
          <a:xfrm>
            <a:off x="3859557" y="9443411"/>
            <a:ext cx="2950302" cy="497154"/>
          </a:xfrm>
          <a:prstGeom prst="rect">
            <a:avLst/>
          </a:prstGeom>
          <a:noFill/>
          <a:ln w="9360">
            <a:noFill/>
          </a:ln>
        </p:spPr>
        <p:txBody>
          <a:bodyPr lIns="91947" rIns="91947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fld id="{03E83E68-FA6C-4AB5-BB67-B686EE6FD8E5}" type="slidenum">
              <a:rPr lang="ru-RU"/>
              <a:pPr/>
              <a:t>7</a:t>
            </a:fld>
            <a:endParaRPr lang="ru-RU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846207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0" y="747713"/>
            <a:ext cx="4970463" cy="3727450"/>
          </a:xfrm>
          <a:prstGeom prst="rect">
            <a:avLst/>
          </a:prstGeom>
          <a:ln w="0">
            <a:noFill/>
          </a:ln>
        </p:spPr>
      </p:sp>
      <p:sp>
        <p:nvSpPr>
          <p:cNvPr id="541" name="PlaceHolder 2"/>
          <p:cNvSpPr>
            <a:spLocks noGrp="1"/>
          </p:cNvSpPr>
          <p:nvPr>
            <p:ph type="body"/>
          </p:nvPr>
        </p:nvSpPr>
        <p:spPr>
          <a:xfrm>
            <a:off x="907092" y="4724950"/>
            <a:ext cx="4995676" cy="4469343"/>
          </a:xfrm>
          <a:prstGeom prst="rect">
            <a:avLst/>
          </a:prstGeom>
          <a:noFill/>
          <a:ln w="9360">
            <a:noFill/>
          </a:ln>
        </p:spPr>
        <p:txBody>
          <a:bodyPr lIns="91947" rIns="91947" numCol="1" spcCol="0" anchor="t">
            <a:noAutofit/>
          </a:bodyPr>
          <a:lstStyle/>
          <a:p>
            <a:pPr marL="216346"/>
            <a:endParaRPr lang="ru-RU" sz="1800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42" name="PlaceHolder 3"/>
          <p:cNvSpPr>
            <a:spLocks noGrp="1"/>
          </p:cNvSpPr>
          <p:nvPr>
            <p:ph type="sldNum" idx="73"/>
          </p:nvPr>
        </p:nvSpPr>
        <p:spPr>
          <a:xfrm>
            <a:off x="3859557" y="9443411"/>
            <a:ext cx="2950302" cy="497154"/>
          </a:xfrm>
          <a:prstGeom prst="rect">
            <a:avLst/>
          </a:prstGeom>
          <a:noFill/>
          <a:ln w="9360">
            <a:noFill/>
          </a:ln>
        </p:spPr>
        <p:txBody>
          <a:bodyPr lIns="91947" rIns="91947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fld id="{22304D11-E202-495A-98A2-1125548F7EBA}" type="slidenum">
              <a:rPr lang="ru-RU"/>
              <a:pPr/>
              <a:t>8</a:t>
            </a:fld>
            <a:endParaRPr lang="ru-RU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757976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0" y="747713"/>
            <a:ext cx="4970463" cy="3727450"/>
          </a:xfrm>
          <a:prstGeom prst="rect">
            <a:avLst/>
          </a:prstGeom>
          <a:ln w="0">
            <a:noFill/>
          </a:ln>
        </p:spPr>
      </p:sp>
      <p:sp>
        <p:nvSpPr>
          <p:cNvPr id="535" name="PlaceHolder 2"/>
          <p:cNvSpPr>
            <a:spLocks noGrp="1"/>
          </p:cNvSpPr>
          <p:nvPr>
            <p:ph type="body"/>
          </p:nvPr>
        </p:nvSpPr>
        <p:spPr>
          <a:xfrm>
            <a:off x="907092" y="4724950"/>
            <a:ext cx="4995676" cy="4469343"/>
          </a:xfrm>
          <a:prstGeom prst="rect">
            <a:avLst/>
          </a:prstGeom>
          <a:noFill/>
          <a:ln w="9360">
            <a:noFill/>
          </a:ln>
        </p:spPr>
        <p:txBody>
          <a:bodyPr lIns="91947" rIns="91947" numCol="1" spcCol="0" anchor="t">
            <a:noAutofit/>
          </a:bodyPr>
          <a:lstStyle/>
          <a:p>
            <a:pPr marL="216346"/>
            <a:endParaRPr lang="ru-RU" sz="1800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36" name="PlaceHolder 3"/>
          <p:cNvSpPr>
            <a:spLocks noGrp="1"/>
          </p:cNvSpPr>
          <p:nvPr>
            <p:ph type="sldNum" idx="71"/>
          </p:nvPr>
        </p:nvSpPr>
        <p:spPr>
          <a:xfrm>
            <a:off x="3859557" y="9443411"/>
            <a:ext cx="2950302" cy="497154"/>
          </a:xfrm>
          <a:prstGeom prst="rect">
            <a:avLst/>
          </a:prstGeom>
          <a:noFill/>
          <a:ln w="9360">
            <a:noFill/>
          </a:ln>
        </p:spPr>
        <p:txBody>
          <a:bodyPr lIns="91947" rIns="91947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fld id="{2C027781-BADE-446C-8B9C-5C1FDC6603C4}" type="slidenum">
              <a:rPr lang="ru-RU"/>
              <a:pPr/>
              <a:t>9</a:t>
            </a:fld>
            <a:endParaRPr lang="ru-RU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1752397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0" y="747713"/>
            <a:ext cx="4970463" cy="3727450"/>
          </a:xfrm>
          <a:prstGeom prst="rect">
            <a:avLst/>
          </a:prstGeom>
          <a:ln w="0">
            <a:noFill/>
          </a:ln>
        </p:spPr>
      </p:sp>
      <p:sp>
        <p:nvSpPr>
          <p:cNvPr id="574" name="PlaceHolder 2"/>
          <p:cNvSpPr>
            <a:spLocks noGrp="1"/>
          </p:cNvSpPr>
          <p:nvPr>
            <p:ph type="body"/>
          </p:nvPr>
        </p:nvSpPr>
        <p:spPr>
          <a:xfrm>
            <a:off x="907092" y="4724950"/>
            <a:ext cx="4995676" cy="4469343"/>
          </a:xfrm>
          <a:prstGeom prst="rect">
            <a:avLst/>
          </a:prstGeom>
          <a:noFill/>
          <a:ln w="9360">
            <a:noFill/>
          </a:ln>
        </p:spPr>
        <p:txBody>
          <a:bodyPr lIns="91947" rIns="91947" numCol="1" spcCol="0" anchor="t">
            <a:noAutofit/>
          </a:bodyPr>
          <a:lstStyle/>
          <a:p>
            <a:pPr marL="216346"/>
            <a:endParaRPr lang="ru-RU" sz="1800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75" name="PlaceHolder 3"/>
          <p:cNvSpPr>
            <a:spLocks noGrp="1"/>
          </p:cNvSpPr>
          <p:nvPr>
            <p:ph type="sldNum" idx="84"/>
          </p:nvPr>
        </p:nvSpPr>
        <p:spPr>
          <a:xfrm>
            <a:off x="3859557" y="9443411"/>
            <a:ext cx="2950302" cy="497154"/>
          </a:xfrm>
          <a:prstGeom prst="rect">
            <a:avLst/>
          </a:prstGeom>
          <a:noFill/>
          <a:ln w="9360">
            <a:noFill/>
          </a:ln>
        </p:spPr>
        <p:txBody>
          <a:bodyPr lIns="91947" rIns="91947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fld id="{44A7DC89-9689-49E0-8FB2-4C9117283557}" type="slidenum">
              <a:rPr lang="ru-RU"/>
              <a:pPr/>
              <a:t>10</a:t>
            </a:fld>
            <a:endParaRPr lang="ru-RU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1072523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8E5C20-1A90-4F2F-AA21-106B6BAC4518}" type="slidenum">
              <a:rPr lang="ru-RU" altLang="ru-RU" smtClean="0"/>
              <a:pPr/>
              <a:t>11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84959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B89E4-11D1-4DC1-AEDA-30988EA03741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63968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CC065-158D-4E6C-B395-1FC833071897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35913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D7AE1-9134-4319-818A-84F0787BD30C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066947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DDFD7-3AEE-46F0-AA6F-CDBC887FE658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8941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46719-E1EF-4585-A0C9-5E3C3D1A8013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70559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34E6-9331-43C0-AEF1-E3F4F3957B8F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108758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BB757A-2141-460F-9258-F0B9065A32AB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37042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BA505A-A064-4E3D-AC8B-7529F1AF3257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4943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E45DA-93A2-42F4-A2E6-7BEE9F1B80F9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783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559CF-5AA0-4976-89EC-B1DBD58D684E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69571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B34A6-F0AF-45D6-93D1-4680742FAD3C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4845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F0FB0A-CC5F-4D30-B1B9-21DC10541243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481102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719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19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FFE496-05FA-489A-8F6A-724690EDCCDA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chart" Target="../charts/chart1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3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0" y="1987549"/>
            <a:ext cx="9144000" cy="2914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b="1" cap="all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работы ЗА </a:t>
            </a:r>
            <a:r>
              <a:rPr lang="ru-RU" b="1" cap="all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</a:t>
            </a:r>
            <a:endParaRPr lang="ru-RU" b="1" cap="all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b="1" cap="all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Отдела Государственного энергетического надзора и котлонадзора по Московской области</a:t>
            </a:r>
            <a:endParaRPr lang="ru-RU" b="1" cap="all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kumimoji="1"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Доклад </a:t>
            </a:r>
            <a:r>
              <a:rPr kumimoji="1"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заместителя руководителя Центрального управления Ростехнадзора </a:t>
            </a:r>
            <a:endParaRPr kumimoji="1"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kumimoji="1" lang="ru-RU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Ефременкова</a:t>
            </a:r>
            <a:r>
              <a:rPr kumimoji="1"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Александра Сергеевича</a:t>
            </a:r>
            <a:endParaRPr kumimoji="1"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04800" y="6137702"/>
            <a:ext cx="853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1"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18 марта 2026 </a:t>
            </a:r>
            <a:r>
              <a:rPr kumimoji="1" lang="ru-RU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0" y="127000"/>
            <a:ext cx="9144001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 dirty="0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04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Центральное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428625" y="5121275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PlaceHolder 2"/>
          <p:cNvSpPr>
            <a:spLocks noGrp="1"/>
          </p:cNvSpPr>
          <p:nvPr>
            <p:ph type="title" idx="4294967295"/>
          </p:nvPr>
        </p:nvSpPr>
        <p:spPr>
          <a:xfrm>
            <a:off x="688320" y="239040"/>
            <a:ext cx="7772040" cy="5490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1600" b="1" strike="noStrike" spc="-1">
                <a:solidFill>
                  <a:srgbClr val="4040B2"/>
                </a:solidFill>
                <a:latin typeface="Calibri"/>
              </a:rPr>
              <a:t>Центральное управление Федеральной службы по экологическому, </a:t>
            </a:r>
            <a:r>
              <a:rPr sz="1600"/>
              <a:t/>
            </a:r>
            <a:br>
              <a:rPr sz="1600"/>
            </a:br>
            <a:r>
              <a:rPr lang="ru-RU" sz="1600" b="1" strike="noStrike" spc="-1">
                <a:solidFill>
                  <a:srgbClr val="4040B2"/>
                </a:solidFill>
                <a:latin typeface="Calibri"/>
              </a:rPr>
              <a:t>технологическому и атомному надзору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7" name="Line 2"/>
          <p:cNvSpPr/>
          <p:nvPr/>
        </p:nvSpPr>
        <p:spPr>
          <a:xfrm>
            <a:off x="0" y="83664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08" name="Рисунок 23"/>
          <p:cNvPicPr/>
          <p:nvPr/>
        </p:nvPicPr>
        <p:blipFill>
          <a:blip r:embed="rId3"/>
          <a:stretch/>
        </p:blipFill>
        <p:spPr>
          <a:xfrm>
            <a:off x="237240" y="268560"/>
            <a:ext cx="464760" cy="490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09" name="Таблица 11"/>
          <p:cNvGraphicFramePr/>
          <p:nvPr>
            <p:extLst>
              <p:ext uri="{D42A27DB-BD31-4B8C-83A1-F6EECF244321}">
                <p14:modId xmlns:p14="http://schemas.microsoft.com/office/powerpoint/2010/main" val="3709319492"/>
              </p:ext>
            </p:extLst>
          </p:nvPr>
        </p:nvGraphicFramePr>
        <p:xfrm>
          <a:off x="1475640" y="980640"/>
          <a:ext cx="6095880" cy="701040"/>
        </p:xfrm>
        <a:graphic>
          <a:graphicData uri="http://schemas.openxmlformats.org/drawingml/2006/table">
            <a:tbl>
              <a:tblPr/>
              <a:tblGrid>
                <a:gridCol w="609588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Согласование границ охранных зон объектов электросетевого хозяйства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559CF-5AA0-4976-89EC-B1DBD58D684E}" type="slidenum">
              <a:rPr lang="ru-RU" altLang="ru-RU" smtClean="0"/>
              <a:pPr/>
              <a:t>10</a:t>
            </a:fld>
            <a:endParaRPr lang="ru-RU" altLang="ru-RU" dirty="0"/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864696949"/>
              </p:ext>
            </p:extLst>
          </p:nvPr>
        </p:nvGraphicFramePr>
        <p:xfrm>
          <a:off x="457200" y="1340768"/>
          <a:ext cx="7931224" cy="5040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51720" y="5661248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Подано заявлений                 Отказано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478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0" y="1987550"/>
            <a:ext cx="9144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400" kern="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</a:t>
            </a:r>
            <a:r>
              <a:rPr lang="ru-RU" sz="2400" kern="0" dirty="0">
                <a:solidFill>
                  <a:schemeClr val="accent6"/>
                </a:solidFill>
              </a:rPr>
              <a:t>!</a:t>
            </a: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7413" name="Group 36"/>
          <p:cNvGrpSpPr>
            <a:grpSpLocks/>
          </p:cNvGrpSpPr>
          <p:nvPr/>
        </p:nvGrpSpPr>
        <p:grpSpPr bwMode="auto">
          <a:xfrm>
            <a:off x="0" y="152400"/>
            <a:ext cx="9144000" cy="1620838"/>
            <a:chOff x="0" y="-235"/>
            <a:chExt cx="5760" cy="1021"/>
          </a:xfrm>
        </p:grpSpPr>
        <p:sp>
          <p:nvSpPr>
            <p:cNvPr id="1742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 dirty="0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463" y="-235"/>
              <a:ext cx="5241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1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Центральное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1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7428" name="Picture 41" descr="fsetan_emblema200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" y="37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428625" y="5121275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96A0-C299-415E-B406-F4222BCFEC0B}" type="slidenum">
              <a:rPr lang="ru-RU" altLang="ru-RU" smtClean="0"/>
              <a:t>11</a:t>
            </a:fld>
            <a:endParaRPr lang="ru-RU" altLang="ru-RU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0" y="905810"/>
            <a:ext cx="9144000" cy="932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1" hangingPunct="1">
              <a:spcBef>
                <a:spcPts val="0"/>
              </a:spcBef>
            </a:pPr>
            <a:endParaRPr lang="ru-RU" altLang="ru-RU" dirty="0">
              <a:latin typeface="+mn-lt"/>
            </a:endParaRPr>
          </a:p>
          <a:p>
            <a:pPr algn="ctr" eaLnBrk="1" hangingPunct="1">
              <a:spcBef>
                <a:spcPts val="0"/>
              </a:spcBef>
            </a:pPr>
            <a:r>
              <a:rPr lang="ru-RU" altLang="ru-RU" sz="2400" spc="-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Поднадзорные объекты</a:t>
            </a:r>
            <a:endParaRPr lang="ru-RU" altLang="ru-RU" sz="2400" spc="-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519113" y="127000"/>
            <a:ext cx="8320088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en-US" b="1" dirty="0">
              <a:ln w="1905"/>
              <a:gradFill>
                <a:gsLst>
                  <a:gs pos="0">
                    <a:srgbClr val="2D2D8A">
                      <a:shade val="20000"/>
                      <a:satMod val="200000"/>
                    </a:srgbClr>
                  </a:gs>
                  <a:gs pos="78000">
                    <a:srgbClr val="2D2D8A">
                      <a:tint val="90000"/>
                      <a:shade val="89000"/>
                      <a:satMod val="220000"/>
                    </a:srgbClr>
                  </a:gs>
                  <a:gs pos="100000">
                    <a:srgbClr val="2D2D8A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Центральное управление Федеральной службы по экологическому, 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388424" y="6321077"/>
            <a:ext cx="298376" cy="400398"/>
          </a:xfrm>
        </p:spPr>
        <p:txBody>
          <a:bodyPr/>
          <a:lstStyle/>
          <a:p>
            <a:fld id="{C0DB9288-1EF4-4429-8ADD-1A0445CD50AB}" type="slidenum">
              <a:rPr lang="ru-RU" altLang="ru-RU" smtClean="0">
                <a:solidFill>
                  <a:srgbClr val="000000"/>
                </a:solidFill>
              </a:rPr>
              <a:pPr/>
              <a:t>2</a:t>
            </a:fld>
            <a:endParaRPr lang="ru-RU" altLang="ru-RU" dirty="0">
              <a:solidFill>
                <a:srgbClr val="0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318632"/>
              </p:ext>
            </p:extLst>
          </p:nvPr>
        </p:nvGraphicFramePr>
        <p:xfrm>
          <a:off x="527557" y="1838639"/>
          <a:ext cx="8159243" cy="39666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921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671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09741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u="none" strike="noStrike" dirty="0">
                          <a:solidFill>
                            <a:srgbClr val="082FA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поднадзорных объектов </a:t>
                      </a:r>
                      <a:endParaRPr lang="ru-RU" sz="1800" b="1" i="0" u="none" strike="noStrike" dirty="0">
                        <a:solidFill>
                          <a:srgbClr val="082FA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92064</a:t>
                      </a:r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944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u="none" strike="noStrike" dirty="0">
                          <a:solidFill>
                            <a:srgbClr val="082FA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Тепловых электростанций</a:t>
                      </a:r>
                      <a:endParaRPr lang="ru-RU" sz="1800" b="1" i="0" u="none" strike="noStrike" dirty="0">
                        <a:solidFill>
                          <a:srgbClr val="082FA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944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u="none" strike="noStrike" dirty="0" smtClean="0">
                          <a:solidFill>
                            <a:srgbClr val="082FA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Гидроэлектростанций</a:t>
                      </a:r>
                      <a:endParaRPr lang="ru-RU" sz="1800" b="1" i="0" u="none" strike="noStrike" dirty="0">
                        <a:solidFill>
                          <a:srgbClr val="082FA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25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kern="1200" dirty="0" smtClean="0">
                          <a:solidFill>
                            <a:srgbClr val="082FAC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Котельных</a:t>
                      </a:r>
                      <a:endParaRPr lang="ru-RU" sz="1800" b="1" u="none" strike="noStrike" kern="1200" dirty="0">
                        <a:solidFill>
                          <a:srgbClr val="082FAC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2684</a:t>
                      </a:r>
                      <a:endParaRPr lang="ru-RU" sz="18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6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 dirty="0">
                          <a:solidFill>
                            <a:srgbClr val="082FA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Протяженность тепловых сетей (в двухтрубном исчислении</a:t>
                      </a:r>
                      <a:r>
                        <a:rPr lang="ru-RU" sz="1600" b="1" u="none" strike="noStrike" dirty="0" smtClean="0">
                          <a:solidFill>
                            <a:srgbClr val="082FA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км</a:t>
                      </a:r>
                      <a:endParaRPr lang="ru-RU" sz="1600" b="1" i="0" u="none" strike="noStrike" dirty="0">
                        <a:solidFill>
                          <a:srgbClr val="082FA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29418,188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258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u="none" strike="noStrike" dirty="0">
                          <a:solidFill>
                            <a:srgbClr val="082FA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Протяженность линий электропередачи всего, км</a:t>
                      </a:r>
                      <a:endParaRPr lang="ru-RU" sz="1800" b="1" i="0" u="none" strike="noStrike" dirty="0">
                        <a:solidFill>
                          <a:srgbClr val="082FA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287719,211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06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u="none" strike="noStrike" dirty="0">
                          <a:solidFill>
                            <a:srgbClr val="082FA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Электрических подстанций </a:t>
                      </a:r>
                      <a:endParaRPr lang="ru-RU" sz="1800" b="1" i="0" u="none" strike="noStrike" dirty="0">
                        <a:solidFill>
                          <a:srgbClr val="082FA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89316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14" name="Рисунок 23"/>
          <p:cNvPicPr/>
          <p:nvPr/>
        </p:nvPicPr>
        <p:blipFill>
          <a:blip r:embed="rId2"/>
          <a:stretch/>
        </p:blipFill>
        <p:spPr>
          <a:xfrm>
            <a:off x="209520" y="244800"/>
            <a:ext cx="464760" cy="490320"/>
          </a:xfrm>
          <a:prstGeom prst="rect">
            <a:avLst/>
          </a:prstGeom>
          <a:ln w="0">
            <a:noFill/>
          </a:ln>
        </p:spPr>
      </p:pic>
      <p:sp>
        <p:nvSpPr>
          <p:cNvPr id="15" name="Line 2"/>
          <p:cNvSpPr/>
          <p:nvPr/>
        </p:nvSpPr>
        <p:spPr>
          <a:xfrm>
            <a:off x="0" y="90864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413523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0" y="905810"/>
            <a:ext cx="9144000" cy="932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1" hangingPunct="1">
              <a:spcBef>
                <a:spcPts val="0"/>
              </a:spcBef>
            </a:pPr>
            <a:endParaRPr lang="ru-RU" altLang="ru-RU" dirty="0">
              <a:latin typeface="+mn-lt"/>
            </a:endParaRPr>
          </a:p>
          <a:p>
            <a:pPr algn="ctr" eaLnBrk="1" hangingPunct="1">
              <a:spcBef>
                <a:spcPts val="0"/>
              </a:spcBef>
            </a:pPr>
            <a:r>
              <a:rPr lang="ru-RU" altLang="ru-RU" sz="2000" dirty="0">
                <a:solidFill>
                  <a:srgbClr val="082FA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Присвоены категории риска </a:t>
            </a:r>
            <a:r>
              <a:rPr lang="ru-RU" altLang="ru-RU" sz="2000" dirty="0" smtClean="0">
                <a:solidFill>
                  <a:srgbClr val="082FA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5358 организациям (</a:t>
            </a:r>
            <a:r>
              <a:rPr lang="ru-RU" sz="2000" dirty="0" smtClean="0">
                <a:solidFill>
                  <a:srgbClr val="082FA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юридическим лицам, индивидуальным предпринимателям)</a:t>
            </a:r>
            <a:r>
              <a:rPr lang="ru-RU" altLang="ru-RU" sz="2000" dirty="0" smtClean="0">
                <a:solidFill>
                  <a:srgbClr val="082FA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000" dirty="0">
              <a:solidFill>
                <a:srgbClr val="082FA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rgbClr val="2D2D8A">
                      <a:shade val="20000"/>
                      <a:satMod val="200000"/>
                    </a:srgbClr>
                  </a:gs>
                  <a:gs pos="78000">
                    <a:srgbClr val="2D2D8A">
                      <a:tint val="90000"/>
                      <a:shade val="89000"/>
                      <a:satMod val="220000"/>
                    </a:srgbClr>
                  </a:gs>
                  <a:gs pos="100000">
                    <a:srgbClr val="2D2D8A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519113" y="127000"/>
            <a:ext cx="8320088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en-US" b="1" dirty="0">
              <a:ln w="1905"/>
              <a:gradFill>
                <a:gsLst>
                  <a:gs pos="0">
                    <a:srgbClr val="2D2D8A">
                      <a:shade val="20000"/>
                      <a:satMod val="200000"/>
                    </a:srgbClr>
                  </a:gs>
                  <a:gs pos="78000">
                    <a:srgbClr val="2D2D8A">
                      <a:tint val="90000"/>
                      <a:shade val="89000"/>
                      <a:satMod val="220000"/>
                    </a:srgbClr>
                  </a:gs>
                  <a:gs pos="100000">
                    <a:srgbClr val="2D2D8A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Центральное управление Федеральной службы по экологическому, 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4" name="Рисунок 23"/>
          <p:cNvPicPr/>
          <p:nvPr/>
        </p:nvPicPr>
        <p:blipFill>
          <a:blip r:embed="rId3"/>
          <a:stretch/>
        </p:blipFill>
        <p:spPr>
          <a:xfrm>
            <a:off x="209520" y="244800"/>
            <a:ext cx="464760" cy="490320"/>
          </a:xfrm>
          <a:prstGeom prst="rect">
            <a:avLst/>
          </a:prstGeom>
          <a:ln w="0">
            <a:noFill/>
          </a:ln>
        </p:spPr>
      </p:pic>
      <p:sp>
        <p:nvSpPr>
          <p:cNvPr id="15" name="Line 2"/>
          <p:cNvSpPr/>
          <p:nvPr/>
        </p:nvSpPr>
        <p:spPr>
          <a:xfrm>
            <a:off x="0" y="90864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559CF-5AA0-4976-89EC-B1DBD58D684E}" type="slidenum">
              <a:rPr lang="ru-RU" altLang="ru-RU" smtClean="0"/>
              <a:pPr/>
              <a:t>3</a:t>
            </a:fld>
            <a:endParaRPr lang="ru-RU" altLang="ru-RU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074711233"/>
              </p:ext>
            </p:extLst>
          </p:nvPr>
        </p:nvGraphicFramePr>
        <p:xfrm>
          <a:off x="687685" y="1988840"/>
          <a:ext cx="7735161" cy="4256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6083142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0" y="1987550"/>
            <a:ext cx="9144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0" y="127000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 dirty="0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Центральное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9288-1EF4-4429-8ADD-1A0445CD50AB}" type="slidenum">
              <a:rPr lang="ru-RU" altLang="ru-RU" smtClean="0"/>
              <a:t>4</a:t>
            </a:fld>
            <a:endParaRPr lang="ru-RU" altLang="ru-RU" dirty="0"/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2863773199"/>
              </p:ext>
            </p:extLst>
          </p:nvPr>
        </p:nvGraphicFramePr>
        <p:xfrm>
          <a:off x="398963" y="1956046"/>
          <a:ext cx="8440238" cy="2483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Скругленный прямоугольник 1"/>
          <p:cNvSpPr>
            <a:spLocks noChangeArrowheads="1"/>
          </p:cNvSpPr>
          <p:nvPr/>
        </p:nvSpPr>
        <p:spPr bwMode="auto">
          <a:xfrm>
            <a:off x="713458" y="1581150"/>
            <a:ext cx="7818981" cy="767729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Несчастные случаи </a:t>
            </a:r>
            <a:r>
              <a:rPr lang="ru-RU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Московской области</a:t>
            </a:r>
            <a:endParaRPr lang="ru-RU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endParaRPr lang="ru-RU" altLang="ru-RU" sz="2000" b="1" dirty="0"/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3814774864"/>
              </p:ext>
            </p:extLst>
          </p:nvPr>
        </p:nvGraphicFramePr>
        <p:xfrm>
          <a:off x="377259" y="4210648"/>
          <a:ext cx="8440238" cy="2483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8385110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PlaceHolder 1"/>
          <p:cNvSpPr>
            <a:spLocks noGrp="1"/>
          </p:cNvSpPr>
          <p:nvPr>
            <p:ph type="sldNum" idx="4294967295"/>
          </p:nvPr>
        </p:nvSpPr>
        <p:spPr>
          <a:xfrm>
            <a:off x="6948360" y="6393240"/>
            <a:ext cx="20257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6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lang="ru-RU" dirty="0"/>
              <a:t>5</a:t>
            </a:r>
            <a:endParaRPr lang="ru-RU" sz="1600" b="0" strike="noStrike" spc="-1" dirty="0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70" name="PlaceHolder 2"/>
          <p:cNvSpPr>
            <a:spLocks noGrp="1"/>
          </p:cNvSpPr>
          <p:nvPr>
            <p:ph type="title" idx="4294967295"/>
          </p:nvPr>
        </p:nvSpPr>
        <p:spPr>
          <a:xfrm>
            <a:off x="735480" y="211320"/>
            <a:ext cx="7772040" cy="5490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1600" b="1" strike="noStrike" spc="-1" dirty="0">
                <a:solidFill>
                  <a:srgbClr val="4040B2"/>
                </a:solidFill>
                <a:latin typeface="Calibri"/>
              </a:rPr>
              <a:t>Центральное управление Федеральной службы по экологическому, </a:t>
            </a:r>
            <a:r>
              <a:rPr sz="1600" dirty="0"/>
              <a:t/>
            </a:r>
            <a:br>
              <a:rPr sz="1600" dirty="0"/>
            </a:br>
            <a:r>
              <a:rPr lang="ru-RU" sz="1600" b="1" strike="noStrike" spc="-1" dirty="0">
                <a:solidFill>
                  <a:srgbClr val="4040B2"/>
                </a:solidFill>
                <a:latin typeface="Calibri"/>
              </a:rPr>
              <a:t>технологическому и атомному надзору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1" name="Line 2"/>
          <p:cNvSpPr/>
          <p:nvPr/>
        </p:nvSpPr>
        <p:spPr>
          <a:xfrm>
            <a:off x="0" y="90864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72" name="Рисунок 23"/>
          <p:cNvPicPr/>
          <p:nvPr/>
        </p:nvPicPr>
        <p:blipFill>
          <a:blip r:embed="rId2"/>
          <a:stretch/>
        </p:blipFill>
        <p:spPr>
          <a:xfrm>
            <a:off x="209520" y="244800"/>
            <a:ext cx="464760" cy="490320"/>
          </a:xfrm>
          <a:prstGeom prst="rect">
            <a:avLst/>
          </a:prstGeom>
          <a:ln w="0">
            <a:noFill/>
          </a:ln>
        </p:spPr>
      </p:pic>
      <p:sp>
        <p:nvSpPr>
          <p:cNvPr id="473" name="Скругленный прямоугольник 1"/>
          <p:cNvSpPr/>
          <p:nvPr/>
        </p:nvSpPr>
        <p:spPr>
          <a:xfrm>
            <a:off x="913320" y="1096920"/>
            <a:ext cx="7416360" cy="387360"/>
          </a:xfrm>
          <a:prstGeom prst="roundRect">
            <a:avLst>
              <a:gd name="adj" fmla="val 16667"/>
            </a:avLst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strike="noStrike" spc="-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Профилактическая работа</a:t>
            </a:r>
            <a:endParaRPr lang="ru-RU" sz="2400" b="1" strike="noStrike" spc="-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256081871"/>
              </p:ext>
            </p:extLst>
          </p:nvPr>
        </p:nvGraphicFramePr>
        <p:xfrm>
          <a:off x="4788024" y="1988840"/>
          <a:ext cx="4104456" cy="4777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34895659"/>
              </p:ext>
            </p:extLst>
          </p:nvPr>
        </p:nvGraphicFramePr>
        <p:xfrm>
          <a:off x="43880" y="1772816"/>
          <a:ext cx="4104456" cy="5001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23198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laceHolder 1"/>
          <p:cNvSpPr>
            <a:spLocks noGrp="1"/>
          </p:cNvSpPr>
          <p:nvPr>
            <p:ph type="title" idx="4294967295"/>
          </p:nvPr>
        </p:nvSpPr>
        <p:spPr>
          <a:xfrm>
            <a:off x="457200" y="274680"/>
            <a:ext cx="8229240" cy="4204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1600" b="1" strike="noStrike" spc="-1">
                <a:solidFill>
                  <a:srgbClr val="4040B2"/>
                </a:solidFill>
                <a:latin typeface="Calibri"/>
              </a:rPr>
              <a:t>Центральное управление Федеральной службы по экологическому, </a:t>
            </a:r>
            <a:r>
              <a:rPr sz="1600"/>
              <a:t/>
            </a:r>
            <a:br>
              <a:rPr sz="1600"/>
            </a:br>
            <a:r>
              <a:rPr lang="ru-RU" sz="1600" b="1" strike="noStrike" spc="-1">
                <a:solidFill>
                  <a:srgbClr val="4040B2"/>
                </a:solidFill>
                <a:latin typeface="Calibri"/>
              </a:rPr>
              <a:t>технологическому и атомному надзору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6" name="PlaceHolder 2"/>
          <p:cNvSpPr>
            <a:spLocks noGrp="1"/>
          </p:cNvSpPr>
          <p:nvPr>
            <p:ph type="sldNum" idx="4294967295"/>
          </p:nvPr>
        </p:nvSpPr>
        <p:spPr>
          <a:xfrm>
            <a:off x="7010280" y="6381720"/>
            <a:ext cx="1953720" cy="4806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6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C4556EB-D62C-4A7C-BF28-70F7F1A204D5}" type="slidenum">
              <a:rPr lang="ru-RU" sz="1600" b="0" strike="noStrike" spc="-1">
                <a:solidFill>
                  <a:srgbClr val="000000"/>
                </a:solidFill>
                <a:latin typeface="Arial"/>
              </a:rPr>
              <a:t>6</a:t>
            </a:fld>
            <a:endParaRPr lang="ru-RU" sz="1600" b="0" strike="noStrike" spc="-1" dirty="0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327" name="Line 2"/>
          <p:cNvSpPr/>
          <p:nvPr/>
        </p:nvSpPr>
        <p:spPr>
          <a:xfrm>
            <a:off x="0" y="83664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28" name="Рисунок 23"/>
          <p:cNvPicPr/>
          <p:nvPr/>
        </p:nvPicPr>
        <p:blipFill>
          <a:blip r:embed="rId2"/>
          <a:stretch/>
        </p:blipFill>
        <p:spPr>
          <a:xfrm>
            <a:off x="223920" y="241200"/>
            <a:ext cx="464760" cy="490320"/>
          </a:xfrm>
          <a:prstGeom prst="rect">
            <a:avLst/>
          </a:prstGeom>
          <a:ln w="0">
            <a:noFill/>
          </a:ln>
        </p:spPr>
      </p:pic>
      <p:sp>
        <p:nvSpPr>
          <p:cNvPr id="329" name="Скругленный прямоугольник 1"/>
          <p:cNvSpPr/>
          <p:nvPr/>
        </p:nvSpPr>
        <p:spPr>
          <a:xfrm>
            <a:off x="689040" y="907920"/>
            <a:ext cx="7843320" cy="649080"/>
          </a:xfrm>
          <a:prstGeom prst="roundRect">
            <a:avLst>
              <a:gd name="adj" fmla="val 16667"/>
            </a:avLst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strike="noStrike" spc="-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знаний в области энергетического надзора</a:t>
            </a:r>
            <a:endParaRPr lang="ru-RU" sz="20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434190395"/>
              </p:ext>
            </p:extLst>
          </p:nvPr>
        </p:nvGraphicFramePr>
        <p:xfrm>
          <a:off x="457200" y="1340768"/>
          <a:ext cx="7931224" cy="5040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99792" y="5651221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2024</a:t>
            </a:r>
            <a:endParaRPr lang="ru-RU" sz="11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571820" y="5782026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2025</a:t>
            </a:r>
            <a:endParaRPr lang="ru-RU" sz="1100" b="1" dirty="0"/>
          </a:p>
        </p:txBody>
      </p:sp>
    </p:spTree>
    <p:extLst>
      <p:ext uri="{BB962C8B-B14F-4D97-AF65-F5344CB8AC3E}">
        <p14:creationId xmlns:p14="http://schemas.microsoft.com/office/powerpoint/2010/main" val="313647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sldNum" idx="4294967295"/>
          </p:nvPr>
        </p:nvSpPr>
        <p:spPr>
          <a:xfrm>
            <a:off x="7010280" y="6381720"/>
            <a:ext cx="19537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6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5D22711-4C15-41D6-9E00-CE6B5471CA30}" type="slidenum">
              <a:rPr lang="ru-RU" sz="1600" b="0" strike="noStrike" spc="-1">
                <a:solidFill>
                  <a:srgbClr val="000000"/>
                </a:solidFill>
                <a:latin typeface="Arial"/>
              </a:rPr>
              <a:t>7</a:t>
            </a:fld>
            <a:endParaRPr lang="ru-RU" sz="16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186" name="Line 2"/>
          <p:cNvSpPr/>
          <p:nvPr/>
        </p:nvSpPr>
        <p:spPr>
          <a:xfrm>
            <a:off x="0" y="83664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87" name="Рисунок 23"/>
          <p:cNvPicPr/>
          <p:nvPr/>
        </p:nvPicPr>
        <p:blipFill>
          <a:blip r:embed="rId3"/>
          <a:stretch/>
        </p:blipFill>
        <p:spPr>
          <a:xfrm>
            <a:off x="161640" y="272160"/>
            <a:ext cx="464760" cy="490320"/>
          </a:xfrm>
          <a:prstGeom prst="rect">
            <a:avLst/>
          </a:prstGeom>
          <a:ln w="0">
            <a:noFill/>
          </a:ln>
        </p:spPr>
      </p:pic>
      <p:sp>
        <p:nvSpPr>
          <p:cNvPr id="188" name="PlaceHolder 2"/>
          <p:cNvSpPr>
            <a:spLocks noGrp="1"/>
          </p:cNvSpPr>
          <p:nvPr>
            <p:ph type="title" idx="4294967295"/>
          </p:nvPr>
        </p:nvSpPr>
        <p:spPr>
          <a:xfrm>
            <a:off x="713520" y="216720"/>
            <a:ext cx="7772040" cy="5490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1600" b="1" strike="noStrike" spc="-1" dirty="0">
                <a:solidFill>
                  <a:srgbClr val="4040B2"/>
                </a:solidFill>
                <a:latin typeface="Calibri"/>
              </a:rPr>
              <a:t>Центральное Управление Федеральной службы по экологическому, </a:t>
            </a:r>
            <a:r>
              <a:rPr sz="1600" dirty="0"/>
              <a:t/>
            </a:r>
            <a:br>
              <a:rPr sz="1600" dirty="0"/>
            </a:br>
            <a:r>
              <a:rPr lang="ru-RU" sz="1600" b="1" strike="noStrike" spc="-1" dirty="0">
                <a:solidFill>
                  <a:srgbClr val="4040B2"/>
                </a:solidFill>
                <a:latin typeface="Calibri"/>
              </a:rPr>
              <a:t>технологическому и атомному надзору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89" name="Таблица 5"/>
          <p:cNvGraphicFramePr/>
          <p:nvPr>
            <p:extLst>
              <p:ext uri="{D42A27DB-BD31-4B8C-83A1-F6EECF244321}">
                <p14:modId xmlns:p14="http://schemas.microsoft.com/office/powerpoint/2010/main" val="2216746277"/>
              </p:ext>
            </p:extLst>
          </p:nvPr>
        </p:nvGraphicFramePr>
        <p:xfrm>
          <a:off x="161640" y="857715"/>
          <a:ext cx="8730720" cy="432136"/>
        </p:xfrm>
        <a:graphic>
          <a:graphicData uri="http://schemas.openxmlformats.org/drawingml/2006/table">
            <a:tbl>
              <a:tblPr/>
              <a:tblGrid>
                <a:gridCol w="8730720"/>
              </a:tblGrid>
              <a:tr h="4321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</a:t>
                      </a:r>
                      <a:r>
                        <a:rPr lang="ru-RU" sz="2000" b="1" strike="noStrike" spc="-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контрольных (надзорных) мероприятий</a:t>
                      </a:r>
                      <a:endParaRPr lang="ru-RU" sz="1800" b="0" strike="noStrike" spc="-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3239242851"/>
              </p:ext>
            </p:extLst>
          </p:nvPr>
        </p:nvGraphicFramePr>
        <p:xfrm>
          <a:off x="2987824" y="1443095"/>
          <a:ext cx="2565160" cy="4945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Объект 6">
            <a:extLst>
              <a:ext uri="{FF2B5EF4-FFF2-40B4-BE49-F238E27FC236}">
                <a16:creationId xmlns:a16="http://schemas.microsoft.com/office/drawing/2014/main" xmlns="" id="{1DB9CF15-DA20-4A35-925B-9FEDCDCC0B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2150405"/>
              </p:ext>
            </p:extLst>
          </p:nvPr>
        </p:nvGraphicFramePr>
        <p:xfrm>
          <a:off x="11700792" y="-5067944"/>
          <a:ext cx="10501756" cy="8048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81316072"/>
              </p:ext>
            </p:extLst>
          </p:nvPr>
        </p:nvGraphicFramePr>
        <p:xfrm>
          <a:off x="5148064" y="1649405"/>
          <a:ext cx="4655840" cy="521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259859123"/>
              </p:ext>
            </p:extLst>
          </p:nvPr>
        </p:nvGraphicFramePr>
        <p:xfrm>
          <a:off x="251520" y="1340768"/>
          <a:ext cx="2664296" cy="5256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526926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sldNum" idx="4294967295"/>
          </p:nvPr>
        </p:nvSpPr>
        <p:spPr>
          <a:xfrm>
            <a:off x="7010280" y="6381720"/>
            <a:ext cx="19537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6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9FC335B-A5A3-4740-B243-FB9AD9D2D3B1}" type="slidenum">
              <a:rPr lang="ru-RU" sz="1600" b="0" strike="noStrike" spc="-1">
                <a:solidFill>
                  <a:srgbClr val="000000"/>
                </a:solidFill>
                <a:latin typeface="Arial"/>
              </a:rPr>
              <a:t>8</a:t>
            </a:fld>
            <a:endParaRPr lang="ru-RU" sz="16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252" name="Line 2"/>
          <p:cNvSpPr/>
          <p:nvPr/>
        </p:nvSpPr>
        <p:spPr>
          <a:xfrm>
            <a:off x="0" y="83664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53" name="Рисунок 23"/>
          <p:cNvPicPr/>
          <p:nvPr/>
        </p:nvPicPr>
        <p:blipFill>
          <a:blip r:embed="rId3"/>
          <a:stretch/>
        </p:blipFill>
        <p:spPr>
          <a:xfrm>
            <a:off x="161640" y="272160"/>
            <a:ext cx="464760" cy="490320"/>
          </a:xfrm>
          <a:prstGeom prst="rect">
            <a:avLst/>
          </a:prstGeom>
          <a:ln w="0">
            <a:noFill/>
          </a:ln>
        </p:spPr>
      </p:pic>
      <p:sp>
        <p:nvSpPr>
          <p:cNvPr id="254" name="PlaceHolder 2"/>
          <p:cNvSpPr>
            <a:spLocks noGrp="1"/>
          </p:cNvSpPr>
          <p:nvPr>
            <p:ph type="title" idx="4294967295"/>
          </p:nvPr>
        </p:nvSpPr>
        <p:spPr>
          <a:xfrm>
            <a:off x="713520" y="216720"/>
            <a:ext cx="7772040" cy="5490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1600" b="1" strike="noStrike" spc="-1">
                <a:solidFill>
                  <a:srgbClr val="4040B2"/>
                </a:solidFill>
                <a:latin typeface="Calibri"/>
              </a:rPr>
              <a:t>Центральное Управление Федеральной службы по экологическому, </a:t>
            </a:r>
            <a:r>
              <a:rPr sz="1600"/>
              <a:t/>
            </a:r>
            <a:br>
              <a:rPr sz="1600"/>
            </a:br>
            <a:r>
              <a:rPr lang="ru-RU" sz="1600" b="1" strike="noStrike" spc="-1">
                <a:solidFill>
                  <a:srgbClr val="4040B2"/>
                </a:solidFill>
                <a:latin typeface="Calibri"/>
              </a:rPr>
              <a:t>технологическому и атомному надзору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041914488"/>
              </p:ext>
            </p:extLst>
          </p:nvPr>
        </p:nvGraphicFramePr>
        <p:xfrm>
          <a:off x="6362069" y="1844824"/>
          <a:ext cx="2808312" cy="3985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171516976"/>
              </p:ext>
            </p:extLst>
          </p:nvPr>
        </p:nvGraphicFramePr>
        <p:xfrm>
          <a:off x="539552" y="1772816"/>
          <a:ext cx="2808312" cy="3985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778329415"/>
              </p:ext>
            </p:extLst>
          </p:nvPr>
        </p:nvGraphicFramePr>
        <p:xfrm>
          <a:off x="3419872" y="1844824"/>
          <a:ext cx="2808312" cy="3985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743262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sldNum" idx="4294967295"/>
          </p:nvPr>
        </p:nvSpPr>
        <p:spPr>
          <a:xfrm>
            <a:off x="7010280" y="6381720"/>
            <a:ext cx="19537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6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lang="ru-RU" sz="1600" b="0" strike="noStrike" spc="-1" dirty="0" smtClean="0">
                <a:solidFill>
                  <a:srgbClr val="000000"/>
                </a:solidFill>
                <a:latin typeface="Arial"/>
              </a:rPr>
              <a:t>9</a:t>
            </a:r>
            <a:endParaRPr lang="ru-RU" sz="1600" b="0" strike="noStrike" spc="-1" dirty="0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238" name="Line 2"/>
          <p:cNvSpPr/>
          <p:nvPr/>
        </p:nvSpPr>
        <p:spPr>
          <a:xfrm>
            <a:off x="0" y="83664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39" name="Рисунок 23"/>
          <p:cNvPicPr/>
          <p:nvPr/>
        </p:nvPicPr>
        <p:blipFill>
          <a:blip r:embed="rId3"/>
          <a:stretch/>
        </p:blipFill>
        <p:spPr>
          <a:xfrm>
            <a:off x="161640" y="272160"/>
            <a:ext cx="464760" cy="490320"/>
          </a:xfrm>
          <a:prstGeom prst="rect">
            <a:avLst/>
          </a:prstGeom>
          <a:ln w="0">
            <a:noFill/>
          </a:ln>
        </p:spPr>
      </p:pic>
      <p:sp>
        <p:nvSpPr>
          <p:cNvPr id="240" name="PlaceHolder 2"/>
          <p:cNvSpPr>
            <a:spLocks noGrp="1"/>
          </p:cNvSpPr>
          <p:nvPr>
            <p:ph type="title" idx="4294967295"/>
          </p:nvPr>
        </p:nvSpPr>
        <p:spPr>
          <a:xfrm>
            <a:off x="713520" y="216720"/>
            <a:ext cx="7772040" cy="5490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1600" b="1" strike="noStrike" spc="-1" dirty="0">
                <a:solidFill>
                  <a:srgbClr val="4040B2"/>
                </a:solidFill>
                <a:latin typeface="Calibri"/>
              </a:rPr>
              <a:t>Центральное Управление Федеральной службы по экологическому, </a:t>
            </a:r>
            <a:r>
              <a:rPr sz="1600" dirty="0"/>
              <a:t/>
            </a:r>
            <a:br>
              <a:rPr sz="1600" dirty="0"/>
            </a:br>
            <a:r>
              <a:rPr lang="ru-RU" sz="1600" b="1" strike="noStrike" spc="-1" dirty="0">
                <a:solidFill>
                  <a:srgbClr val="4040B2"/>
                </a:solidFill>
                <a:latin typeface="Calibri"/>
              </a:rPr>
              <a:t>технологическому и атомному надзору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41" name="Таблица 5"/>
          <p:cNvGraphicFramePr/>
          <p:nvPr>
            <p:extLst>
              <p:ext uri="{D42A27DB-BD31-4B8C-83A1-F6EECF244321}">
                <p14:modId xmlns:p14="http://schemas.microsoft.com/office/powerpoint/2010/main" val="1907233250"/>
              </p:ext>
            </p:extLst>
          </p:nvPr>
        </p:nvGraphicFramePr>
        <p:xfrm>
          <a:off x="234180" y="981720"/>
          <a:ext cx="8730720" cy="1310640"/>
        </p:xfrm>
        <a:graphic>
          <a:graphicData uri="http://schemas.openxmlformats.org/drawingml/2006/table">
            <a:tbl>
              <a:tblPr/>
              <a:tblGrid>
                <a:gridCol w="87307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kern="1200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Административные правонарушения, предусматривающие ответственность за нарушение порядка полного и (или) частичного ограничения режима потребления электрической энергии, порядка ограничения и прекращения подачи тепловой энергии</a:t>
                      </a:r>
                      <a:endParaRPr lang="ru-RU" sz="2000" b="1" strike="noStrike" kern="1200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1409784855"/>
              </p:ext>
            </p:extLst>
          </p:nvPr>
        </p:nvGraphicFramePr>
        <p:xfrm>
          <a:off x="467544" y="1772816"/>
          <a:ext cx="756084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197002" y="5858500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Поступило заявлений</a:t>
            </a:r>
            <a:endParaRPr lang="ru-RU" sz="1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366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78590</TotalTime>
  <Words>299</Words>
  <Application>Microsoft Office PowerPoint</Application>
  <PresentationFormat>Экран (4:3)</PresentationFormat>
  <Paragraphs>112</Paragraphs>
  <Slides>11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Open Sans</vt:lpstr>
      <vt:lpstr>Tempora LGC Uni</vt:lpstr>
      <vt:lpstr>Times New Roman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Центральное управление Федеральной службы по экологическому,  технологическому и атомному надзору</vt:lpstr>
      <vt:lpstr>Центральное управление Федеральной службы по экологическому,  технологическому и атомному надзору</vt:lpstr>
      <vt:lpstr>Центральное Управление Федеральной службы по экологическому,  технологическому и атомному надзору</vt:lpstr>
      <vt:lpstr>Центральное Управление Федеральной службы по экологическому,  технологическому и атомному надзору</vt:lpstr>
      <vt:lpstr>Центральное Управление Федеральной службы по экологическому,  технологическому и атомному надзору</vt:lpstr>
      <vt:lpstr>Центральное управление Федеральной службы по экологическому,  технологическому и атомному надзору</vt:lpstr>
      <vt:lpstr>Презентация PowerPoint</vt:lpstr>
    </vt:vector>
  </TitlesOfParts>
  <Company>ГГТН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Копылов</dc:creator>
  <cp:lastModifiedBy>lenovoV30a</cp:lastModifiedBy>
  <cp:revision>3193</cp:revision>
  <cp:lastPrinted>2026-02-18T10:58:35Z</cp:lastPrinted>
  <dcterms:created xsi:type="dcterms:W3CDTF">2000-02-02T11:29:10Z</dcterms:created>
  <dcterms:modified xsi:type="dcterms:W3CDTF">2026-02-18T11:11:58Z</dcterms:modified>
</cp:coreProperties>
</file>